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314" r:id="rId2"/>
    <p:sldId id="316" r:id="rId3"/>
    <p:sldId id="317"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50" r:id="rId32"/>
    <p:sldId id="351" r:id="rId33"/>
    <p:sldId id="352" r:id="rId34"/>
    <p:sldId id="353" r:id="rId35"/>
    <p:sldId id="354" r:id="rId36"/>
    <p:sldId id="355" r:id="rId37"/>
    <p:sldId id="356" r:id="rId38"/>
    <p:sldId id="357" r:id="rId39"/>
    <p:sldId id="347" r:id="rId40"/>
    <p:sldId id="358" r:id="rId41"/>
    <p:sldId id="263" r:id="rId42"/>
    <p:sldId id="264" r:id="rId43"/>
    <p:sldId id="265" r:id="rId44"/>
    <p:sldId id="266" r:id="rId45"/>
    <p:sldId id="267" r:id="rId46"/>
    <p:sldId id="268" r:id="rId47"/>
    <p:sldId id="269" r:id="rId48"/>
    <p:sldId id="290" r:id="rId49"/>
    <p:sldId id="270" r:id="rId50"/>
    <p:sldId id="291" r:id="rId51"/>
    <p:sldId id="271" r:id="rId52"/>
    <p:sldId id="292" r:id="rId53"/>
    <p:sldId id="298" r:id="rId54"/>
    <p:sldId id="299" r:id="rId55"/>
    <p:sldId id="300" r:id="rId56"/>
    <p:sldId id="301" r:id="rId57"/>
    <p:sldId id="302" r:id="rId58"/>
    <p:sldId id="304" r:id="rId59"/>
    <p:sldId id="359" r:id="rId60"/>
    <p:sldId id="360" r:id="rId61"/>
    <p:sldId id="361" r:id="rId62"/>
    <p:sldId id="297" r:id="rId63"/>
    <p:sldId id="305" r:id="rId64"/>
    <p:sldId id="293" r:id="rId65"/>
    <p:sldId id="272" r:id="rId66"/>
    <p:sldId id="294" r:id="rId67"/>
    <p:sldId id="303" r:id="rId68"/>
    <p:sldId id="349" r:id="rId69"/>
    <p:sldId id="295" r:id="rId70"/>
    <p:sldId id="273" r:id="rId71"/>
    <p:sldId id="275" r:id="rId72"/>
    <p:sldId id="276" r:id="rId73"/>
    <p:sldId id="277" r:id="rId74"/>
    <p:sldId id="278" r:id="rId75"/>
    <p:sldId id="313" r:id="rId76"/>
    <p:sldId id="308" r:id="rId77"/>
    <p:sldId id="309" r:id="rId78"/>
    <p:sldId id="279" r:id="rId79"/>
    <p:sldId id="280" r:id="rId80"/>
    <p:sldId id="285" r:id="rId81"/>
    <p:sldId id="287" r:id="rId82"/>
    <p:sldId id="288" r:id="rId83"/>
    <p:sldId id="306" r:id="rId84"/>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448" autoAdjust="0"/>
  </p:normalViewPr>
  <p:slideViewPr>
    <p:cSldViewPr snapToGrid="0" snapToObjects="1">
      <p:cViewPr varScale="1">
        <p:scale>
          <a:sx n="100" d="100"/>
          <a:sy n="100" d="100"/>
        </p:scale>
        <p:origin x="-96" y="-6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6B73C1-48D7-7B47-BF76-737990D1F149}" type="datetimeFigureOut">
              <a:rPr lang="es-ES" smtClean="0"/>
              <a:t>16/03/21</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8A4681-F4D9-9248-839A-8E7F6E1D0AC7}" type="slidenum">
              <a:rPr lang="es-ES" smtClean="0"/>
              <a:t>‹Nr.›</a:t>
            </a:fld>
            <a:endParaRPr lang="es-ES"/>
          </a:p>
        </p:txBody>
      </p:sp>
    </p:spTree>
    <p:extLst>
      <p:ext uri="{BB962C8B-B14F-4D97-AF65-F5344CB8AC3E}">
        <p14:creationId xmlns:p14="http://schemas.microsoft.com/office/powerpoint/2010/main" val="20419536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2E51DB5-5F7B-984D-AC4A-A4D3FB0C8F63}" type="slidenum">
              <a:rPr lang="es-ES"/>
              <a:pPr/>
              <a:t>8</a:t>
            </a:fld>
            <a:endParaRPr lang="es-ES"/>
          </a:p>
        </p:txBody>
      </p:sp>
      <p:sp>
        <p:nvSpPr>
          <p:cNvPr id="148481" name="Text Box 1"/>
          <p:cNvSpPr txBox="1">
            <a:spLocks noGrp="1" noRot="1" noChangeAspect="1" noChangeArrowheads="1"/>
          </p:cNvSpPr>
          <p:nvPr>
            <p:ph type="sldImg"/>
          </p:nvPr>
        </p:nvSpPr>
        <p:spPr bwMode="auto">
          <a:xfrm>
            <a:off x="1141413" y="693738"/>
            <a:ext cx="4573587"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8482"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2E51DB5-5F7B-984D-AC4A-A4D3FB0C8F63}" type="slidenum">
              <a:rPr lang="es-ES"/>
              <a:pPr/>
              <a:t>10</a:t>
            </a:fld>
            <a:endParaRPr lang="es-ES"/>
          </a:p>
        </p:txBody>
      </p:sp>
      <p:sp>
        <p:nvSpPr>
          <p:cNvPr id="148481" name="Text Box 1"/>
          <p:cNvSpPr txBox="1">
            <a:spLocks noGrp="1" noRot="1" noChangeAspect="1" noChangeArrowheads="1"/>
          </p:cNvSpPr>
          <p:nvPr>
            <p:ph type="sldImg"/>
          </p:nvPr>
        </p:nvSpPr>
        <p:spPr bwMode="auto">
          <a:xfrm>
            <a:off x="1141413" y="693738"/>
            <a:ext cx="4573587"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8482"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7FA3633-9D94-FA48-8A40-5F3104BEC8BF}" type="slidenum">
              <a:rPr lang="es-ES"/>
              <a:pPr/>
              <a:t>11</a:t>
            </a:fld>
            <a:endParaRPr lang="es-ES"/>
          </a:p>
        </p:txBody>
      </p:sp>
      <p:sp>
        <p:nvSpPr>
          <p:cNvPr id="149505" name="Text Box 1"/>
          <p:cNvSpPr txBox="1">
            <a:spLocks noGrp="1" noRot="1" noChangeAspect="1" noChangeArrowheads="1"/>
          </p:cNvSpPr>
          <p:nvPr>
            <p:ph type="sldImg"/>
          </p:nvPr>
        </p:nvSpPr>
        <p:spPr bwMode="auto">
          <a:xfrm>
            <a:off x="1141413" y="693738"/>
            <a:ext cx="4573587"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9506"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8DE1E6F-66CE-8D49-A43F-32AA43652139}" type="slidenum">
              <a:rPr lang="es-ES"/>
              <a:pPr/>
              <a:t>12</a:t>
            </a:fld>
            <a:endParaRPr lang="es-ES"/>
          </a:p>
        </p:txBody>
      </p:sp>
      <p:sp>
        <p:nvSpPr>
          <p:cNvPr id="150529" name="Text Box 1"/>
          <p:cNvSpPr txBox="1">
            <a:spLocks noGrp="1" noRot="1" noChangeAspect="1" noChangeArrowheads="1"/>
          </p:cNvSpPr>
          <p:nvPr>
            <p:ph type="sldImg"/>
          </p:nvPr>
        </p:nvSpPr>
        <p:spPr bwMode="auto">
          <a:xfrm>
            <a:off x="1141413" y="693738"/>
            <a:ext cx="4573587"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053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0846396-11CA-D94C-ACF7-133DD7FA7F11}" type="slidenum">
              <a:rPr lang="es-ES"/>
              <a:pPr/>
              <a:t>13</a:t>
            </a:fld>
            <a:endParaRPr lang="es-ES"/>
          </a:p>
        </p:txBody>
      </p:sp>
      <p:sp>
        <p:nvSpPr>
          <p:cNvPr id="151553" name="Text Box 1"/>
          <p:cNvSpPr txBox="1">
            <a:spLocks noGrp="1" noRot="1" noChangeAspect="1" noChangeArrowheads="1"/>
          </p:cNvSpPr>
          <p:nvPr>
            <p:ph type="sldImg"/>
          </p:nvPr>
        </p:nvSpPr>
        <p:spPr bwMode="auto">
          <a:xfrm>
            <a:off x="1141413" y="693738"/>
            <a:ext cx="4573587"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155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4EEE5CE-B744-D84D-835F-A9DD3821FFDA}" type="slidenum">
              <a:rPr lang="es-ES"/>
              <a:pPr/>
              <a:t>14</a:t>
            </a:fld>
            <a:endParaRPr lang="es-ES"/>
          </a:p>
        </p:txBody>
      </p:sp>
      <p:sp>
        <p:nvSpPr>
          <p:cNvPr id="152577" name="Text Box 1"/>
          <p:cNvSpPr txBox="1">
            <a:spLocks noGrp="1" noRot="1" noChangeAspect="1" noChangeArrowheads="1"/>
          </p:cNvSpPr>
          <p:nvPr>
            <p:ph type="sldImg"/>
          </p:nvPr>
        </p:nvSpPr>
        <p:spPr bwMode="auto">
          <a:xfrm>
            <a:off x="1141413" y="693738"/>
            <a:ext cx="4573587"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257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A78EB08-4B47-8947-ADAF-256A1E0D8A7B}" type="slidenum">
              <a:rPr lang="es-ES"/>
              <a:pPr/>
              <a:t>15</a:t>
            </a:fld>
            <a:endParaRPr lang="es-ES"/>
          </a:p>
        </p:txBody>
      </p:sp>
      <p:sp>
        <p:nvSpPr>
          <p:cNvPr id="153601" name="Text Box 1"/>
          <p:cNvSpPr txBox="1">
            <a:spLocks noGrp="1" noRot="1" noChangeAspect="1" noChangeArrowheads="1"/>
          </p:cNvSpPr>
          <p:nvPr>
            <p:ph type="sldImg"/>
          </p:nvPr>
        </p:nvSpPr>
        <p:spPr bwMode="auto">
          <a:xfrm>
            <a:off x="1141413" y="693738"/>
            <a:ext cx="4573587"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02"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A78EB08-4B47-8947-ADAF-256A1E0D8A7B}" type="slidenum">
              <a:rPr lang="es-ES"/>
              <a:pPr/>
              <a:t>16</a:t>
            </a:fld>
            <a:endParaRPr lang="es-ES"/>
          </a:p>
        </p:txBody>
      </p:sp>
      <p:sp>
        <p:nvSpPr>
          <p:cNvPr id="153601" name="Text Box 1"/>
          <p:cNvSpPr txBox="1">
            <a:spLocks noGrp="1" noRot="1" noChangeAspect="1" noChangeArrowheads="1"/>
          </p:cNvSpPr>
          <p:nvPr>
            <p:ph type="sldImg"/>
          </p:nvPr>
        </p:nvSpPr>
        <p:spPr bwMode="auto">
          <a:xfrm>
            <a:off x="1141413" y="693738"/>
            <a:ext cx="4573587"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02"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0F06B929-3D48-474C-9672-CB9585F06887}" type="datetimeFigureOut">
              <a:rPr lang="es-ES" smtClean="0"/>
              <a:t>16/03/21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1224928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0F06B929-3D48-474C-9672-CB9585F06887}" type="datetimeFigureOut">
              <a:rPr lang="es-ES" smtClean="0"/>
              <a:t>16/03/21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95879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0F06B929-3D48-474C-9672-CB9585F06887}" type="datetimeFigureOut">
              <a:rPr lang="es-ES" smtClean="0"/>
              <a:t>16/03/21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365251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0F06B929-3D48-474C-9672-CB9585F06887}" type="datetimeFigureOut">
              <a:rPr lang="es-ES" smtClean="0"/>
              <a:t>16/03/21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1461773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0F06B929-3D48-474C-9672-CB9585F06887}" type="datetimeFigureOut">
              <a:rPr lang="es-ES" smtClean="0"/>
              <a:t>16/03/21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1742907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0F06B929-3D48-474C-9672-CB9585F06887}" type="datetimeFigureOut">
              <a:rPr lang="es-ES" smtClean="0"/>
              <a:t>16/03/21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2653823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0F06B929-3D48-474C-9672-CB9585F06887}" type="datetimeFigureOut">
              <a:rPr lang="es-ES" smtClean="0"/>
              <a:t>16/03/21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1926467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0F06B929-3D48-474C-9672-CB9585F06887}" type="datetimeFigureOut">
              <a:rPr lang="es-ES" smtClean="0"/>
              <a:t>16/03/21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411329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F06B929-3D48-474C-9672-CB9585F06887}" type="datetimeFigureOut">
              <a:rPr lang="es-ES" smtClean="0"/>
              <a:t>16/03/21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218075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0F06B929-3D48-474C-9672-CB9585F06887}" type="datetimeFigureOut">
              <a:rPr lang="es-ES" smtClean="0"/>
              <a:t>16/03/21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3544333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0F06B929-3D48-474C-9672-CB9585F06887}" type="datetimeFigureOut">
              <a:rPr lang="es-ES" smtClean="0"/>
              <a:t>16/03/21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691EA6F-FF16-CA48-B6C0-4A465418B423}" type="slidenum">
              <a:rPr lang="es-ES" smtClean="0"/>
              <a:t>‹Nr.›</a:t>
            </a:fld>
            <a:endParaRPr lang="es-ES"/>
          </a:p>
        </p:txBody>
      </p:sp>
    </p:spTree>
    <p:extLst>
      <p:ext uri="{BB962C8B-B14F-4D97-AF65-F5344CB8AC3E}">
        <p14:creationId xmlns:p14="http://schemas.microsoft.com/office/powerpoint/2010/main" val="11458034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6B929-3D48-474C-9672-CB9585F06887}" type="datetimeFigureOut">
              <a:rPr lang="es-ES" smtClean="0"/>
              <a:t>16/03/21</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91EA6F-FF16-CA48-B6C0-4A465418B423}" type="slidenum">
              <a:rPr lang="es-ES" smtClean="0"/>
              <a:t>‹Nr.›</a:t>
            </a:fld>
            <a:endParaRPr lang="es-ES"/>
          </a:p>
        </p:txBody>
      </p:sp>
    </p:spTree>
    <p:extLst>
      <p:ext uri="{BB962C8B-B14F-4D97-AF65-F5344CB8AC3E}">
        <p14:creationId xmlns:p14="http://schemas.microsoft.com/office/powerpoint/2010/main" val="2001236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7.png"/><Relationship Id="rId5" Type="http://schemas.openxmlformats.org/officeDocument/2006/relationships/image" Target="../media/image48.png"/><Relationship Id="rId1" Type="http://schemas.microsoft.com/office/2007/relationships/media" Target="../media/media1.mov"/><Relationship Id="rId2" Type="http://schemas.openxmlformats.org/officeDocument/2006/relationships/video" Target="../media/media1.mov"/></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0-08 a la(s) 07.03.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ítulo 1"/>
          <p:cNvSpPr txBox="1">
            <a:spLocks/>
          </p:cNvSpPr>
          <p:nvPr/>
        </p:nvSpPr>
        <p:spPr>
          <a:xfrm>
            <a:off x="685800" y="952787"/>
            <a:ext cx="7772400" cy="300115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8800" b="1" dirty="0" smtClean="0">
                <a:solidFill>
                  <a:srgbClr val="FFFF00"/>
                </a:solidFill>
              </a:rPr>
              <a:t>Gráficas en </a:t>
            </a:r>
            <a:r>
              <a:rPr lang="es-ES" sz="8800" b="1" dirty="0" err="1" smtClean="0">
                <a:solidFill>
                  <a:srgbClr val="FFFF00"/>
                </a:solidFill>
              </a:rPr>
              <a:t>Matlab</a:t>
            </a:r>
            <a:endParaRPr lang="es-ES" sz="8800" b="1" dirty="0">
              <a:solidFill>
                <a:srgbClr val="FFFF00"/>
              </a:solidFill>
            </a:endParaRPr>
          </a:p>
        </p:txBody>
      </p:sp>
    </p:spTree>
    <p:extLst>
      <p:ext uri="{BB962C8B-B14F-4D97-AF65-F5344CB8AC3E}">
        <p14:creationId xmlns:p14="http://schemas.microsoft.com/office/powerpoint/2010/main" val="929929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456481" y="393587"/>
            <a:ext cx="8228160" cy="1858495"/>
          </a:xfrm>
          <a:ln/>
        </p:spPr>
        <p:txBody>
          <a:bodyPr tIns="32004">
            <a:normAutofit fontScale="90000"/>
          </a:body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s-ES" sz="3600" dirty="0"/>
              <a:t>Cuando se multiplica un numero cualquiera (llamado escalar), por un vector, este número multiplica a cada dimensión </a:t>
            </a:r>
          </a:p>
        </p:txBody>
      </p:sp>
      <p:sp>
        <p:nvSpPr>
          <p:cNvPr id="25602" name="Text Box 2"/>
          <p:cNvSpPr txBox="1">
            <a:spLocks noChangeArrowheads="1"/>
          </p:cNvSpPr>
          <p:nvPr/>
        </p:nvSpPr>
        <p:spPr bwMode="auto">
          <a:xfrm>
            <a:off x="881280" y="2445994"/>
            <a:ext cx="738000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a:t>3 · </a:t>
            </a:r>
            <a:r>
              <a:rPr lang="es-ES" sz="3600" dirty="0" smtClean="0"/>
              <a:t>[</a:t>
            </a:r>
            <a:r>
              <a:rPr lang="es-ES" sz="3600" dirty="0" smtClean="0">
                <a:solidFill>
                  <a:srgbClr val="E40072"/>
                </a:solidFill>
              </a:rPr>
              <a:t>2</a:t>
            </a:r>
            <a:r>
              <a:rPr lang="es-ES" sz="3600" dirty="0"/>
              <a:t>, </a:t>
            </a:r>
            <a:r>
              <a:rPr lang="es-ES" sz="3600" dirty="0">
                <a:solidFill>
                  <a:srgbClr val="0000DC"/>
                </a:solidFill>
              </a:rPr>
              <a:t>5.1</a:t>
            </a:r>
            <a:r>
              <a:rPr lang="es-ES" sz="3600" dirty="0"/>
              <a:t>, </a:t>
            </a:r>
            <a:r>
              <a:rPr lang="es-ES" sz="3600" dirty="0" smtClean="0">
                <a:solidFill>
                  <a:srgbClr val="FE7F00"/>
                </a:solidFill>
              </a:rPr>
              <a:t>7</a:t>
            </a:r>
            <a:r>
              <a:rPr lang="es-ES" sz="3600" dirty="0"/>
              <a:t>]</a:t>
            </a:r>
            <a:r>
              <a:rPr lang="es-ES" sz="3600" dirty="0" smtClean="0"/>
              <a:t> </a:t>
            </a:r>
            <a:r>
              <a:rPr lang="es-ES" sz="3600" dirty="0"/>
              <a:t>= </a:t>
            </a:r>
            <a:r>
              <a:rPr lang="es-ES" sz="3600" dirty="0">
                <a:solidFill>
                  <a:srgbClr val="E8E8E8"/>
                </a:solidFill>
              </a:rPr>
              <a:t>&lt; 3(2), 3(5.1), 3(7)&gt; </a:t>
            </a:r>
          </a:p>
        </p:txBody>
      </p:sp>
    </p:spTree>
    <p:extLst>
      <p:ext uri="{BB962C8B-B14F-4D97-AF65-F5344CB8AC3E}">
        <p14:creationId xmlns:p14="http://schemas.microsoft.com/office/powerpoint/2010/main" val="288139324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456481" y="393587"/>
            <a:ext cx="8228160" cy="1858495"/>
          </a:xfrm>
          <a:ln/>
        </p:spPr>
        <p:txBody>
          <a:bodyPr tIns="32004">
            <a:normAutofit fontScale="90000"/>
          </a:body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s-ES" sz="3600"/>
              <a:t>Cuando se multiplica un numero cualquiera (llamado escalar), por un vector, este número multiplica a cada dimensión </a:t>
            </a:r>
          </a:p>
        </p:txBody>
      </p:sp>
      <p:sp>
        <p:nvSpPr>
          <p:cNvPr id="26626" name="Text Box 2"/>
          <p:cNvSpPr txBox="1">
            <a:spLocks noChangeArrowheads="1"/>
          </p:cNvSpPr>
          <p:nvPr/>
        </p:nvSpPr>
        <p:spPr bwMode="auto">
          <a:xfrm>
            <a:off x="881280" y="2445994"/>
            <a:ext cx="738000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a:t>3 </a:t>
            </a:r>
            <a:r>
              <a:rPr lang="es-ES" sz="3600" dirty="0" smtClean="0"/>
              <a:t>· </a:t>
            </a:r>
            <a:r>
              <a:rPr lang="es-ES" sz="3600" dirty="0"/>
              <a:t>[</a:t>
            </a:r>
            <a:r>
              <a:rPr lang="es-ES" sz="3600" dirty="0">
                <a:solidFill>
                  <a:srgbClr val="E40072"/>
                </a:solidFill>
              </a:rPr>
              <a:t>2</a:t>
            </a:r>
            <a:r>
              <a:rPr lang="es-ES" sz="3600" dirty="0"/>
              <a:t>, </a:t>
            </a:r>
            <a:r>
              <a:rPr lang="es-ES" sz="3600" dirty="0">
                <a:solidFill>
                  <a:srgbClr val="0000DC"/>
                </a:solidFill>
              </a:rPr>
              <a:t>5.1</a:t>
            </a:r>
            <a:r>
              <a:rPr lang="es-ES" sz="3600" dirty="0"/>
              <a:t>, </a:t>
            </a:r>
            <a:r>
              <a:rPr lang="es-ES" sz="3600" dirty="0">
                <a:solidFill>
                  <a:srgbClr val="FE7F00"/>
                </a:solidFill>
              </a:rPr>
              <a:t>7</a:t>
            </a:r>
            <a:r>
              <a:rPr lang="es-ES" sz="3600" dirty="0"/>
              <a:t>] = &lt; 3(</a:t>
            </a:r>
            <a:r>
              <a:rPr lang="es-ES" sz="3600" dirty="0">
                <a:solidFill>
                  <a:srgbClr val="E40072"/>
                </a:solidFill>
              </a:rPr>
              <a:t>2</a:t>
            </a:r>
            <a:r>
              <a:rPr lang="es-ES" sz="3600" dirty="0"/>
              <a:t>), 3(</a:t>
            </a:r>
            <a:r>
              <a:rPr lang="es-ES" sz="3600" dirty="0">
                <a:solidFill>
                  <a:srgbClr val="0000DC"/>
                </a:solidFill>
              </a:rPr>
              <a:t>5.1</a:t>
            </a:r>
            <a:r>
              <a:rPr lang="es-ES" sz="3600" dirty="0"/>
              <a:t>), 3(</a:t>
            </a:r>
            <a:r>
              <a:rPr lang="es-ES" sz="3600" dirty="0">
                <a:solidFill>
                  <a:srgbClr val="FE7F00"/>
                </a:solidFill>
              </a:rPr>
              <a:t>7</a:t>
            </a:r>
            <a:r>
              <a:rPr lang="es-ES" sz="3600" dirty="0"/>
              <a:t>)&gt; </a:t>
            </a:r>
          </a:p>
        </p:txBody>
      </p:sp>
    </p:spTree>
    <p:extLst>
      <p:ext uri="{BB962C8B-B14F-4D97-AF65-F5344CB8AC3E}">
        <p14:creationId xmlns:p14="http://schemas.microsoft.com/office/powerpoint/2010/main" val="233670533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456481" y="393587"/>
            <a:ext cx="8228160" cy="1858495"/>
          </a:xfrm>
          <a:ln/>
        </p:spPr>
        <p:txBody>
          <a:bodyPr tIns="32004">
            <a:normAutofit fontScale="90000"/>
          </a:body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s-ES" sz="3600"/>
              <a:t>Cuando se multiplica un numero cualquiera (llamado escalar), por un vector, este número multiplica a cada dimensión </a:t>
            </a:r>
          </a:p>
        </p:txBody>
      </p:sp>
      <p:sp>
        <p:nvSpPr>
          <p:cNvPr id="27650" name="Text Box 2"/>
          <p:cNvSpPr txBox="1">
            <a:spLocks noChangeArrowheads="1"/>
          </p:cNvSpPr>
          <p:nvPr/>
        </p:nvSpPr>
        <p:spPr bwMode="auto">
          <a:xfrm>
            <a:off x="881280" y="2445994"/>
            <a:ext cx="738000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a:t>3 · [</a:t>
            </a:r>
            <a:r>
              <a:rPr lang="es-ES" sz="3600" dirty="0">
                <a:solidFill>
                  <a:srgbClr val="E40072"/>
                </a:solidFill>
              </a:rPr>
              <a:t>2</a:t>
            </a:r>
            <a:r>
              <a:rPr lang="es-ES" sz="3600" dirty="0"/>
              <a:t>, </a:t>
            </a:r>
            <a:r>
              <a:rPr lang="es-ES" sz="3600" dirty="0">
                <a:solidFill>
                  <a:srgbClr val="0000DC"/>
                </a:solidFill>
              </a:rPr>
              <a:t>5.1</a:t>
            </a:r>
            <a:r>
              <a:rPr lang="es-ES" sz="3600" dirty="0"/>
              <a:t>, </a:t>
            </a:r>
            <a:r>
              <a:rPr lang="es-ES" sz="3600" dirty="0">
                <a:solidFill>
                  <a:srgbClr val="FE7F00"/>
                </a:solidFill>
              </a:rPr>
              <a:t>7</a:t>
            </a:r>
            <a:r>
              <a:rPr lang="es-ES" sz="3600" dirty="0"/>
              <a:t>] = [</a:t>
            </a:r>
            <a:r>
              <a:rPr lang="es-ES" sz="3600" dirty="0" smtClean="0"/>
              <a:t> </a:t>
            </a:r>
            <a:r>
              <a:rPr lang="es-ES" sz="3600" dirty="0"/>
              <a:t>3(</a:t>
            </a:r>
            <a:r>
              <a:rPr lang="es-ES" sz="3600" dirty="0">
                <a:solidFill>
                  <a:srgbClr val="E40072"/>
                </a:solidFill>
              </a:rPr>
              <a:t>2</a:t>
            </a:r>
            <a:r>
              <a:rPr lang="es-ES" sz="3600" dirty="0"/>
              <a:t>), 3(</a:t>
            </a:r>
            <a:r>
              <a:rPr lang="es-ES" sz="3600" dirty="0">
                <a:solidFill>
                  <a:srgbClr val="0000DC"/>
                </a:solidFill>
              </a:rPr>
              <a:t>5.1</a:t>
            </a:r>
            <a:r>
              <a:rPr lang="es-ES" sz="3600" dirty="0"/>
              <a:t>), 3(</a:t>
            </a:r>
            <a:r>
              <a:rPr lang="es-ES" sz="3600" dirty="0">
                <a:solidFill>
                  <a:srgbClr val="FE7F00"/>
                </a:solidFill>
              </a:rPr>
              <a:t>7</a:t>
            </a:r>
            <a:r>
              <a:rPr lang="es-ES" sz="3600" dirty="0" smtClean="0"/>
              <a:t>)] </a:t>
            </a:r>
            <a:endParaRPr lang="es-ES" sz="3600" dirty="0"/>
          </a:p>
        </p:txBody>
      </p:sp>
      <p:sp>
        <p:nvSpPr>
          <p:cNvPr id="27651" name="Text Box 3"/>
          <p:cNvSpPr txBox="1">
            <a:spLocks noChangeArrowheads="1"/>
          </p:cNvSpPr>
          <p:nvPr/>
        </p:nvSpPr>
        <p:spPr bwMode="auto">
          <a:xfrm>
            <a:off x="3199680" y="3340683"/>
            <a:ext cx="430992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9pPr>
          </a:lstStyle>
          <a:p>
            <a:pPr algn="ctr"/>
            <a:r>
              <a:rPr lang="es-ES" sz="3600" dirty="0"/>
              <a:t>= </a:t>
            </a:r>
            <a:r>
              <a:rPr lang="es-ES" sz="3600" dirty="0" smtClean="0"/>
              <a:t>[</a:t>
            </a:r>
            <a:r>
              <a:rPr lang="es-ES" sz="3600" dirty="0" smtClean="0">
                <a:solidFill>
                  <a:srgbClr val="E40072"/>
                </a:solidFill>
              </a:rPr>
              <a:t>6</a:t>
            </a:r>
            <a:r>
              <a:rPr lang="es-ES" sz="3600" dirty="0"/>
              <a:t>, </a:t>
            </a:r>
            <a:r>
              <a:rPr lang="es-ES" sz="3600" dirty="0">
                <a:solidFill>
                  <a:srgbClr val="0000DC"/>
                </a:solidFill>
              </a:rPr>
              <a:t>15.3</a:t>
            </a:r>
            <a:r>
              <a:rPr lang="es-ES" sz="3600" dirty="0"/>
              <a:t>, </a:t>
            </a:r>
            <a:r>
              <a:rPr lang="es-ES" sz="3600" dirty="0" smtClean="0">
                <a:solidFill>
                  <a:srgbClr val="FE7F00"/>
                </a:solidFill>
              </a:rPr>
              <a:t>21</a:t>
            </a:r>
            <a:r>
              <a:rPr lang="es-ES" sz="3600" dirty="0"/>
              <a:t>]</a:t>
            </a:r>
            <a:r>
              <a:rPr lang="es-ES" sz="3600" dirty="0" smtClean="0"/>
              <a:t> </a:t>
            </a:r>
            <a:endParaRPr lang="es-ES" sz="3600" dirty="0"/>
          </a:p>
        </p:txBody>
      </p:sp>
    </p:spTree>
    <p:extLst>
      <p:ext uri="{BB962C8B-B14F-4D97-AF65-F5344CB8AC3E}">
        <p14:creationId xmlns:p14="http://schemas.microsoft.com/office/powerpoint/2010/main" val="269647280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456481" y="393587"/>
            <a:ext cx="8228160" cy="1858495"/>
          </a:xfrm>
          <a:ln/>
        </p:spPr>
        <p:txBody>
          <a:bodyPr tIns="32004">
            <a:normAutofit fontScale="90000"/>
          </a:body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s-ES" sz="3600"/>
              <a:t>Cuando se multiplica un numero cualquiera (llamado escalar), por un vector, este número multiplica a cada dimensión </a:t>
            </a:r>
          </a:p>
        </p:txBody>
      </p:sp>
      <p:sp>
        <p:nvSpPr>
          <p:cNvPr id="28674" name="Text Box 2"/>
          <p:cNvSpPr txBox="1">
            <a:spLocks noChangeArrowheads="1"/>
          </p:cNvSpPr>
          <p:nvPr/>
        </p:nvSpPr>
        <p:spPr bwMode="auto">
          <a:xfrm>
            <a:off x="881280" y="2445994"/>
            <a:ext cx="738000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a:t>3 · </a:t>
            </a:r>
            <a:r>
              <a:rPr lang="es-ES" sz="3600" dirty="0" smtClean="0"/>
              <a:t>[</a:t>
            </a:r>
            <a:r>
              <a:rPr lang="es-ES" sz="3600" dirty="0" smtClean="0">
                <a:solidFill>
                  <a:srgbClr val="E40072"/>
                </a:solidFill>
              </a:rPr>
              <a:t>2</a:t>
            </a:r>
            <a:r>
              <a:rPr lang="es-ES" sz="3600" dirty="0"/>
              <a:t>, </a:t>
            </a:r>
            <a:r>
              <a:rPr lang="es-ES" sz="3600" dirty="0">
                <a:solidFill>
                  <a:srgbClr val="0000DC"/>
                </a:solidFill>
              </a:rPr>
              <a:t>5.1</a:t>
            </a:r>
            <a:r>
              <a:rPr lang="es-ES" sz="3600" dirty="0"/>
              <a:t>, </a:t>
            </a:r>
            <a:r>
              <a:rPr lang="es-ES" sz="3600" dirty="0" smtClean="0">
                <a:solidFill>
                  <a:srgbClr val="FE7F00"/>
                </a:solidFill>
              </a:rPr>
              <a:t>7</a:t>
            </a:r>
            <a:r>
              <a:rPr lang="es-ES" sz="3600" dirty="0"/>
              <a:t>]</a:t>
            </a:r>
            <a:r>
              <a:rPr lang="es-ES" sz="3600" dirty="0" smtClean="0"/>
              <a:t> </a:t>
            </a:r>
            <a:r>
              <a:rPr lang="es-ES" sz="3600" dirty="0"/>
              <a:t>= </a:t>
            </a:r>
            <a:r>
              <a:rPr lang="es-ES" sz="3600" dirty="0" smtClean="0"/>
              <a:t>[ </a:t>
            </a:r>
            <a:r>
              <a:rPr lang="es-ES" sz="3600" dirty="0"/>
              <a:t>3(</a:t>
            </a:r>
            <a:r>
              <a:rPr lang="es-ES" sz="3600" dirty="0">
                <a:solidFill>
                  <a:srgbClr val="E40072"/>
                </a:solidFill>
              </a:rPr>
              <a:t>2</a:t>
            </a:r>
            <a:r>
              <a:rPr lang="es-ES" sz="3600" dirty="0"/>
              <a:t>), 3(</a:t>
            </a:r>
            <a:r>
              <a:rPr lang="es-ES" sz="3600" dirty="0">
                <a:solidFill>
                  <a:srgbClr val="0000DC"/>
                </a:solidFill>
              </a:rPr>
              <a:t>5.1</a:t>
            </a:r>
            <a:r>
              <a:rPr lang="es-ES" sz="3600" dirty="0"/>
              <a:t>), 3(</a:t>
            </a:r>
            <a:r>
              <a:rPr lang="es-ES" sz="3600" dirty="0">
                <a:solidFill>
                  <a:srgbClr val="FE7F00"/>
                </a:solidFill>
              </a:rPr>
              <a:t>7</a:t>
            </a:r>
            <a:r>
              <a:rPr lang="es-ES" sz="3600" dirty="0" smtClean="0"/>
              <a:t>)] </a:t>
            </a:r>
            <a:endParaRPr lang="es-ES" sz="3600" dirty="0"/>
          </a:p>
        </p:txBody>
      </p:sp>
      <p:sp>
        <p:nvSpPr>
          <p:cNvPr id="28675" name="Text Box 3"/>
          <p:cNvSpPr txBox="1">
            <a:spLocks noChangeArrowheads="1"/>
          </p:cNvSpPr>
          <p:nvPr/>
        </p:nvSpPr>
        <p:spPr bwMode="auto">
          <a:xfrm>
            <a:off x="3199680" y="3340683"/>
            <a:ext cx="430992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9pPr>
          </a:lstStyle>
          <a:p>
            <a:pPr algn="ctr"/>
            <a:r>
              <a:rPr lang="es-ES" sz="3600" dirty="0"/>
              <a:t>= </a:t>
            </a:r>
            <a:r>
              <a:rPr lang="es-ES" sz="3600" dirty="0" smtClean="0"/>
              <a:t>[</a:t>
            </a:r>
            <a:r>
              <a:rPr lang="es-ES" sz="3600" dirty="0" smtClean="0">
                <a:solidFill>
                  <a:srgbClr val="E40072"/>
                </a:solidFill>
              </a:rPr>
              <a:t>6</a:t>
            </a:r>
            <a:r>
              <a:rPr lang="es-ES" sz="3600" dirty="0"/>
              <a:t>, </a:t>
            </a:r>
            <a:r>
              <a:rPr lang="es-ES" sz="3600" dirty="0">
                <a:solidFill>
                  <a:srgbClr val="0000DC"/>
                </a:solidFill>
              </a:rPr>
              <a:t>15.3</a:t>
            </a:r>
            <a:r>
              <a:rPr lang="es-ES" sz="3600" dirty="0"/>
              <a:t>, </a:t>
            </a:r>
            <a:r>
              <a:rPr lang="es-ES" sz="3600" dirty="0" smtClean="0">
                <a:solidFill>
                  <a:srgbClr val="FE7F00"/>
                </a:solidFill>
              </a:rPr>
              <a:t>21</a:t>
            </a:r>
            <a:r>
              <a:rPr lang="es-ES" sz="3600" dirty="0"/>
              <a:t>]</a:t>
            </a:r>
            <a:r>
              <a:rPr lang="es-ES" sz="3600" dirty="0" smtClean="0"/>
              <a:t> </a:t>
            </a:r>
            <a:endParaRPr lang="es-ES" sz="3600" dirty="0"/>
          </a:p>
        </p:txBody>
      </p:sp>
      <p:sp>
        <p:nvSpPr>
          <p:cNvPr id="28676" name="Text Box 4"/>
          <p:cNvSpPr txBox="1">
            <a:spLocks noChangeArrowheads="1"/>
          </p:cNvSpPr>
          <p:nvPr/>
        </p:nvSpPr>
        <p:spPr bwMode="auto">
          <a:xfrm>
            <a:off x="298835" y="4316009"/>
            <a:ext cx="8387246" cy="1238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9pPr>
          </a:lstStyle>
          <a:p>
            <a:pPr algn="ctr"/>
            <a:r>
              <a:rPr lang="es-ES" sz="3600" dirty="0"/>
              <a:t>-2 · </a:t>
            </a:r>
            <a:r>
              <a:rPr lang="es-ES" sz="3600" dirty="0" smtClean="0"/>
              <a:t>[</a:t>
            </a:r>
            <a:r>
              <a:rPr lang="es-ES" sz="3600" dirty="0" smtClean="0">
                <a:solidFill>
                  <a:srgbClr val="E40072"/>
                </a:solidFill>
              </a:rPr>
              <a:t>0.6</a:t>
            </a:r>
            <a:r>
              <a:rPr lang="es-ES" sz="3600" dirty="0"/>
              <a:t>, -</a:t>
            </a:r>
            <a:r>
              <a:rPr lang="es-ES" sz="3600" dirty="0">
                <a:solidFill>
                  <a:srgbClr val="0000DC"/>
                </a:solidFill>
              </a:rPr>
              <a:t>4</a:t>
            </a:r>
            <a:r>
              <a:rPr lang="es-ES" sz="3600" dirty="0"/>
              <a:t>, </a:t>
            </a:r>
            <a:r>
              <a:rPr lang="es-ES" sz="3600" dirty="0" smtClean="0">
                <a:solidFill>
                  <a:srgbClr val="FE7F00"/>
                </a:solidFill>
              </a:rPr>
              <a:t>2</a:t>
            </a:r>
            <a:r>
              <a:rPr lang="es-ES" sz="3600" dirty="0"/>
              <a:t>]</a:t>
            </a:r>
            <a:r>
              <a:rPr lang="es-ES" sz="3600" dirty="0" smtClean="0"/>
              <a:t> </a:t>
            </a:r>
            <a:r>
              <a:rPr lang="es-ES" sz="3600" dirty="0"/>
              <a:t>= </a:t>
            </a:r>
            <a:r>
              <a:rPr lang="es-ES" sz="3600" dirty="0">
                <a:solidFill>
                  <a:srgbClr val="E8E8E8"/>
                </a:solidFill>
              </a:rPr>
              <a:t>&lt; -2(0.6), -2(-4), -2(2)&gt;</a:t>
            </a:r>
            <a:r>
              <a:rPr lang="es-ES" sz="3600" dirty="0"/>
              <a:t> </a:t>
            </a:r>
          </a:p>
        </p:txBody>
      </p:sp>
    </p:spTree>
    <p:extLst>
      <p:ext uri="{BB962C8B-B14F-4D97-AF65-F5344CB8AC3E}">
        <p14:creationId xmlns:p14="http://schemas.microsoft.com/office/powerpoint/2010/main" val="100461216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456481" y="393587"/>
            <a:ext cx="8228160" cy="1858495"/>
          </a:xfrm>
          <a:ln/>
        </p:spPr>
        <p:txBody>
          <a:bodyPr tIns="32004">
            <a:normAutofit fontScale="90000"/>
          </a:body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s-ES" sz="3600"/>
              <a:t>Cuando se multiplica un numero cualquiera (llamado escalar), por un vector, este número multiplica a cada dimensión </a:t>
            </a:r>
          </a:p>
        </p:txBody>
      </p:sp>
      <p:sp>
        <p:nvSpPr>
          <p:cNvPr id="29698" name="Text Box 2"/>
          <p:cNvSpPr txBox="1">
            <a:spLocks noChangeArrowheads="1"/>
          </p:cNvSpPr>
          <p:nvPr/>
        </p:nvSpPr>
        <p:spPr bwMode="auto">
          <a:xfrm>
            <a:off x="881280" y="2445994"/>
            <a:ext cx="738000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a:t>3 · </a:t>
            </a:r>
            <a:r>
              <a:rPr lang="es-ES" sz="3600" dirty="0" smtClean="0"/>
              <a:t>[</a:t>
            </a:r>
            <a:r>
              <a:rPr lang="es-ES" sz="3600" dirty="0" smtClean="0">
                <a:solidFill>
                  <a:srgbClr val="E40072"/>
                </a:solidFill>
              </a:rPr>
              <a:t>2</a:t>
            </a:r>
            <a:r>
              <a:rPr lang="es-ES" sz="3600" dirty="0"/>
              <a:t>, </a:t>
            </a:r>
            <a:r>
              <a:rPr lang="es-ES" sz="3600" dirty="0">
                <a:solidFill>
                  <a:srgbClr val="0000DC"/>
                </a:solidFill>
              </a:rPr>
              <a:t>5.1</a:t>
            </a:r>
            <a:r>
              <a:rPr lang="es-ES" sz="3600" dirty="0"/>
              <a:t>, </a:t>
            </a:r>
            <a:r>
              <a:rPr lang="es-ES" sz="3600" dirty="0" smtClean="0">
                <a:solidFill>
                  <a:srgbClr val="FE7F00"/>
                </a:solidFill>
              </a:rPr>
              <a:t>7</a:t>
            </a:r>
            <a:r>
              <a:rPr lang="es-ES" sz="3600" dirty="0"/>
              <a:t>]</a:t>
            </a:r>
            <a:r>
              <a:rPr lang="es-ES" sz="3600" dirty="0" smtClean="0"/>
              <a:t> </a:t>
            </a:r>
            <a:r>
              <a:rPr lang="es-ES" sz="3600" dirty="0"/>
              <a:t>= </a:t>
            </a:r>
            <a:r>
              <a:rPr lang="es-ES" sz="3600" dirty="0" smtClean="0"/>
              <a:t>[ </a:t>
            </a:r>
            <a:r>
              <a:rPr lang="es-ES" sz="3600" dirty="0"/>
              <a:t>3(</a:t>
            </a:r>
            <a:r>
              <a:rPr lang="es-ES" sz="3600" dirty="0">
                <a:solidFill>
                  <a:srgbClr val="E40072"/>
                </a:solidFill>
              </a:rPr>
              <a:t>2</a:t>
            </a:r>
            <a:r>
              <a:rPr lang="es-ES" sz="3600" dirty="0"/>
              <a:t>), 3(</a:t>
            </a:r>
            <a:r>
              <a:rPr lang="es-ES" sz="3600" dirty="0">
                <a:solidFill>
                  <a:srgbClr val="0000DC"/>
                </a:solidFill>
              </a:rPr>
              <a:t>5.1</a:t>
            </a:r>
            <a:r>
              <a:rPr lang="es-ES" sz="3600" dirty="0"/>
              <a:t>), 3(</a:t>
            </a:r>
            <a:r>
              <a:rPr lang="es-ES" sz="3600" dirty="0">
                <a:solidFill>
                  <a:srgbClr val="FE7F00"/>
                </a:solidFill>
              </a:rPr>
              <a:t>7</a:t>
            </a:r>
            <a:r>
              <a:rPr lang="es-ES" sz="3600" dirty="0" smtClean="0"/>
              <a:t>)] </a:t>
            </a:r>
            <a:endParaRPr lang="es-ES" sz="3600" dirty="0"/>
          </a:p>
        </p:txBody>
      </p:sp>
      <p:sp>
        <p:nvSpPr>
          <p:cNvPr id="29699" name="Text Box 3"/>
          <p:cNvSpPr txBox="1">
            <a:spLocks noChangeArrowheads="1"/>
          </p:cNvSpPr>
          <p:nvPr/>
        </p:nvSpPr>
        <p:spPr bwMode="auto">
          <a:xfrm>
            <a:off x="3199680" y="3340683"/>
            <a:ext cx="430992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9pPr>
          </a:lstStyle>
          <a:p>
            <a:pPr algn="ctr"/>
            <a:r>
              <a:rPr lang="es-ES" sz="3600" dirty="0"/>
              <a:t>= </a:t>
            </a:r>
            <a:r>
              <a:rPr lang="es-ES" sz="3600" dirty="0" smtClean="0"/>
              <a:t>[</a:t>
            </a:r>
            <a:r>
              <a:rPr lang="es-ES" sz="3600" dirty="0" smtClean="0">
                <a:solidFill>
                  <a:srgbClr val="E40072"/>
                </a:solidFill>
              </a:rPr>
              <a:t>6</a:t>
            </a:r>
            <a:r>
              <a:rPr lang="es-ES" sz="3600" dirty="0"/>
              <a:t>, </a:t>
            </a:r>
            <a:r>
              <a:rPr lang="es-ES" sz="3600" dirty="0">
                <a:solidFill>
                  <a:srgbClr val="0000DC"/>
                </a:solidFill>
              </a:rPr>
              <a:t>15.3</a:t>
            </a:r>
            <a:r>
              <a:rPr lang="es-ES" sz="3600" dirty="0"/>
              <a:t>, </a:t>
            </a:r>
            <a:r>
              <a:rPr lang="es-ES" sz="3600" dirty="0" smtClean="0">
                <a:solidFill>
                  <a:srgbClr val="FE7F00"/>
                </a:solidFill>
              </a:rPr>
              <a:t>21</a:t>
            </a:r>
            <a:r>
              <a:rPr lang="es-ES" sz="3600" dirty="0"/>
              <a:t>]</a:t>
            </a:r>
            <a:r>
              <a:rPr lang="es-ES" sz="3600" dirty="0" smtClean="0"/>
              <a:t> </a:t>
            </a:r>
            <a:endParaRPr lang="es-ES" sz="3600" dirty="0"/>
          </a:p>
        </p:txBody>
      </p:sp>
      <p:sp>
        <p:nvSpPr>
          <p:cNvPr id="29700" name="Text Box 4"/>
          <p:cNvSpPr txBox="1">
            <a:spLocks noChangeArrowheads="1"/>
          </p:cNvSpPr>
          <p:nvPr/>
        </p:nvSpPr>
        <p:spPr bwMode="auto">
          <a:xfrm>
            <a:off x="249029" y="4316009"/>
            <a:ext cx="8437052" cy="1238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9pPr>
          </a:lstStyle>
          <a:p>
            <a:pPr algn="ctr"/>
            <a:r>
              <a:rPr lang="es-ES" sz="3600" dirty="0"/>
              <a:t>-2 · </a:t>
            </a:r>
            <a:r>
              <a:rPr lang="es-ES" sz="3600" dirty="0" smtClean="0"/>
              <a:t>[</a:t>
            </a:r>
            <a:r>
              <a:rPr lang="es-ES" sz="3600" dirty="0" smtClean="0">
                <a:solidFill>
                  <a:srgbClr val="E40072"/>
                </a:solidFill>
              </a:rPr>
              <a:t>0.6</a:t>
            </a:r>
            <a:r>
              <a:rPr lang="es-ES" sz="3600" dirty="0"/>
              <a:t>, -</a:t>
            </a:r>
            <a:r>
              <a:rPr lang="es-ES" sz="3600" dirty="0">
                <a:solidFill>
                  <a:srgbClr val="0000DC"/>
                </a:solidFill>
              </a:rPr>
              <a:t>4</a:t>
            </a:r>
            <a:r>
              <a:rPr lang="es-ES" sz="3600" dirty="0"/>
              <a:t>, </a:t>
            </a:r>
            <a:r>
              <a:rPr lang="es-ES" sz="3600" dirty="0" smtClean="0">
                <a:solidFill>
                  <a:srgbClr val="FE7F00"/>
                </a:solidFill>
              </a:rPr>
              <a:t>2</a:t>
            </a:r>
            <a:r>
              <a:rPr lang="es-ES" sz="3600" dirty="0"/>
              <a:t>]</a:t>
            </a:r>
            <a:r>
              <a:rPr lang="es-ES" sz="3600" dirty="0" smtClean="0"/>
              <a:t> </a:t>
            </a:r>
            <a:r>
              <a:rPr lang="es-ES" sz="3600" dirty="0"/>
              <a:t>= </a:t>
            </a:r>
            <a:r>
              <a:rPr lang="es-ES" sz="3600" dirty="0" smtClean="0"/>
              <a:t>[ </a:t>
            </a:r>
            <a:r>
              <a:rPr lang="es-ES" sz="3600" dirty="0"/>
              <a:t>-2(</a:t>
            </a:r>
            <a:r>
              <a:rPr lang="es-ES" sz="3600" dirty="0">
                <a:solidFill>
                  <a:srgbClr val="E40072"/>
                </a:solidFill>
              </a:rPr>
              <a:t>0.6</a:t>
            </a:r>
            <a:r>
              <a:rPr lang="es-ES" sz="3600" dirty="0"/>
              <a:t>), -2(-</a:t>
            </a:r>
            <a:r>
              <a:rPr lang="es-ES" sz="3600" dirty="0">
                <a:solidFill>
                  <a:srgbClr val="0000DC"/>
                </a:solidFill>
              </a:rPr>
              <a:t>4</a:t>
            </a:r>
            <a:r>
              <a:rPr lang="es-ES" sz="3600" dirty="0"/>
              <a:t>), -2(</a:t>
            </a:r>
            <a:r>
              <a:rPr lang="es-ES" sz="3600" dirty="0">
                <a:solidFill>
                  <a:srgbClr val="FE7F00"/>
                </a:solidFill>
              </a:rPr>
              <a:t>2</a:t>
            </a:r>
            <a:r>
              <a:rPr lang="es-ES" sz="3600" dirty="0" smtClean="0"/>
              <a:t>)] </a:t>
            </a:r>
            <a:endParaRPr lang="es-ES" sz="3600" dirty="0"/>
          </a:p>
        </p:txBody>
      </p:sp>
    </p:spTree>
    <p:extLst>
      <p:ext uri="{BB962C8B-B14F-4D97-AF65-F5344CB8AC3E}">
        <p14:creationId xmlns:p14="http://schemas.microsoft.com/office/powerpoint/2010/main" val="232727044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456481" y="393587"/>
            <a:ext cx="8228160" cy="1858495"/>
          </a:xfrm>
          <a:ln/>
        </p:spPr>
        <p:txBody>
          <a:bodyPr tIns="32004">
            <a:normAutofit fontScale="90000"/>
          </a:body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s-ES" sz="3600"/>
              <a:t>Cuando se multiplica un numero cualquiera (llamado escalar), por un vector, este número multiplica a cada dimensión </a:t>
            </a:r>
          </a:p>
        </p:txBody>
      </p:sp>
      <p:sp>
        <p:nvSpPr>
          <p:cNvPr id="30725" name="Text Box 5"/>
          <p:cNvSpPr txBox="1">
            <a:spLocks noChangeArrowheads="1"/>
          </p:cNvSpPr>
          <p:nvPr/>
        </p:nvSpPr>
        <p:spPr bwMode="auto">
          <a:xfrm>
            <a:off x="3199680" y="5256776"/>
            <a:ext cx="430992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9pPr>
          </a:lstStyle>
          <a:p>
            <a:pPr algn="ctr"/>
            <a:r>
              <a:rPr lang="es-ES" sz="3600" dirty="0"/>
              <a:t>= </a:t>
            </a:r>
            <a:r>
              <a:rPr lang="es-ES" sz="3600" dirty="0" smtClean="0"/>
              <a:t>[-</a:t>
            </a:r>
            <a:r>
              <a:rPr lang="es-ES" sz="3600" dirty="0">
                <a:solidFill>
                  <a:srgbClr val="E40072"/>
                </a:solidFill>
              </a:rPr>
              <a:t>1.2</a:t>
            </a:r>
            <a:r>
              <a:rPr lang="es-ES" sz="3600" dirty="0"/>
              <a:t>, </a:t>
            </a:r>
            <a:r>
              <a:rPr lang="es-ES" sz="3600" dirty="0">
                <a:solidFill>
                  <a:srgbClr val="0000DC"/>
                </a:solidFill>
              </a:rPr>
              <a:t>8</a:t>
            </a:r>
            <a:r>
              <a:rPr lang="es-ES" sz="3600" dirty="0"/>
              <a:t>, </a:t>
            </a:r>
            <a:r>
              <a:rPr lang="es-ES" sz="3600" dirty="0" smtClean="0"/>
              <a:t>-</a:t>
            </a:r>
            <a:r>
              <a:rPr lang="es-ES" sz="3600" dirty="0" smtClean="0">
                <a:solidFill>
                  <a:srgbClr val="FE7F00"/>
                </a:solidFill>
              </a:rPr>
              <a:t>4</a:t>
            </a:r>
            <a:r>
              <a:rPr lang="es-ES" sz="3600" dirty="0"/>
              <a:t>]</a:t>
            </a:r>
            <a:r>
              <a:rPr lang="es-ES" sz="3600" dirty="0" smtClean="0"/>
              <a:t> </a:t>
            </a:r>
            <a:endParaRPr lang="es-ES" sz="3600" dirty="0"/>
          </a:p>
        </p:txBody>
      </p:sp>
      <p:sp>
        <p:nvSpPr>
          <p:cNvPr id="7" name="Text Box 2"/>
          <p:cNvSpPr txBox="1">
            <a:spLocks noChangeArrowheads="1"/>
          </p:cNvSpPr>
          <p:nvPr/>
        </p:nvSpPr>
        <p:spPr bwMode="auto">
          <a:xfrm>
            <a:off x="881280" y="2445994"/>
            <a:ext cx="738000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a:t>3 · </a:t>
            </a:r>
            <a:r>
              <a:rPr lang="es-ES" sz="3600" dirty="0" smtClean="0"/>
              <a:t>[</a:t>
            </a:r>
            <a:r>
              <a:rPr lang="es-ES" sz="3600" dirty="0" smtClean="0">
                <a:solidFill>
                  <a:srgbClr val="E40072"/>
                </a:solidFill>
              </a:rPr>
              <a:t>2</a:t>
            </a:r>
            <a:r>
              <a:rPr lang="es-ES" sz="3600" dirty="0"/>
              <a:t>, </a:t>
            </a:r>
            <a:r>
              <a:rPr lang="es-ES" sz="3600" dirty="0">
                <a:solidFill>
                  <a:srgbClr val="0000DC"/>
                </a:solidFill>
              </a:rPr>
              <a:t>5.1</a:t>
            </a:r>
            <a:r>
              <a:rPr lang="es-ES" sz="3600" dirty="0"/>
              <a:t>, </a:t>
            </a:r>
            <a:r>
              <a:rPr lang="es-ES" sz="3600" dirty="0" smtClean="0">
                <a:solidFill>
                  <a:srgbClr val="FE7F00"/>
                </a:solidFill>
              </a:rPr>
              <a:t>7</a:t>
            </a:r>
            <a:r>
              <a:rPr lang="es-ES" sz="3600" dirty="0"/>
              <a:t>]</a:t>
            </a:r>
            <a:r>
              <a:rPr lang="es-ES" sz="3600" dirty="0" smtClean="0"/>
              <a:t> </a:t>
            </a:r>
            <a:r>
              <a:rPr lang="es-ES" sz="3600" dirty="0"/>
              <a:t>= </a:t>
            </a:r>
            <a:r>
              <a:rPr lang="es-ES" sz="3600" dirty="0" smtClean="0"/>
              <a:t>[ </a:t>
            </a:r>
            <a:r>
              <a:rPr lang="es-ES" sz="3600" dirty="0"/>
              <a:t>3(</a:t>
            </a:r>
            <a:r>
              <a:rPr lang="es-ES" sz="3600" dirty="0">
                <a:solidFill>
                  <a:srgbClr val="E40072"/>
                </a:solidFill>
              </a:rPr>
              <a:t>2</a:t>
            </a:r>
            <a:r>
              <a:rPr lang="es-ES" sz="3600" dirty="0"/>
              <a:t>), 3(</a:t>
            </a:r>
            <a:r>
              <a:rPr lang="es-ES" sz="3600" dirty="0">
                <a:solidFill>
                  <a:srgbClr val="0000DC"/>
                </a:solidFill>
              </a:rPr>
              <a:t>5.1</a:t>
            </a:r>
            <a:r>
              <a:rPr lang="es-ES" sz="3600" dirty="0"/>
              <a:t>), 3(</a:t>
            </a:r>
            <a:r>
              <a:rPr lang="es-ES" sz="3600" dirty="0">
                <a:solidFill>
                  <a:srgbClr val="FE7F00"/>
                </a:solidFill>
              </a:rPr>
              <a:t>7</a:t>
            </a:r>
            <a:r>
              <a:rPr lang="es-ES" sz="3600" dirty="0" smtClean="0"/>
              <a:t>)] </a:t>
            </a:r>
            <a:endParaRPr lang="es-ES" sz="3600" dirty="0"/>
          </a:p>
        </p:txBody>
      </p:sp>
      <p:sp>
        <p:nvSpPr>
          <p:cNvPr id="8" name="Text Box 3"/>
          <p:cNvSpPr txBox="1">
            <a:spLocks noChangeArrowheads="1"/>
          </p:cNvSpPr>
          <p:nvPr/>
        </p:nvSpPr>
        <p:spPr bwMode="auto">
          <a:xfrm>
            <a:off x="3199680" y="3340683"/>
            <a:ext cx="430992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9pPr>
          </a:lstStyle>
          <a:p>
            <a:pPr algn="ctr"/>
            <a:r>
              <a:rPr lang="es-ES" sz="3600" dirty="0"/>
              <a:t>= </a:t>
            </a:r>
            <a:r>
              <a:rPr lang="es-ES" sz="3600" dirty="0" smtClean="0"/>
              <a:t>[</a:t>
            </a:r>
            <a:r>
              <a:rPr lang="es-ES" sz="3600" dirty="0" smtClean="0">
                <a:solidFill>
                  <a:srgbClr val="E40072"/>
                </a:solidFill>
              </a:rPr>
              <a:t>6</a:t>
            </a:r>
            <a:r>
              <a:rPr lang="es-ES" sz="3600" dirty="0"/>
              <a:t>, </a:t>
            </a:r>
            <a:r>
              <a:rPr lang="es-ES" sz="3600" dirty="0">
                <a:solidFill>
                  <a:srgbClr val="0000DC"/>
                </a:solidFill>
              </a:rPr>
              <a:t>15.3</a:t>
            </a:r>
            <a:r>
              <a:rPr lang="es-ES" sz="3600" dirty="0"/>
              <a:t>, </a:t>
            </a:r>
            <a:r>
              <a:rPr lang="es-ES" sz="3600" dirty="0" smtClean="0">
                <a:solidFill>
                  <a:srgbClr val="FE7F00"/>
                </a:solidFill>
              </a:rPr>
              <a:t>21</a:t>
            </a:r>
            <a:r>
              <a:rPr lang="es-ES" sz="3600" dirty="0"/>
              <a:t>]</a:t>
            </a:r>
            <a:r>
              <a:rPr lang="es-ES" sz="3600" dirty="0" smtClean="0"/>
              <a:t> </a:t>
            </a:r>
            <a:endParaRPr lang="es-ES" sz="3600" dirty="0"/>
          </a:p>
        </p:txBody>
      </p:sp>
      <p:sp>
        <p:nvSpPr>
          <p:cNvPr id="9" name="Text Box 4"/>
          <p:cNvSpPr txBox="1">
            <a:spLocks noChangeArrowheads="1"/>
          </p:cNvSpPr>
          <p:nvPr/>
        </p:nvSpPr>
        <p:spPr bwMode="auto">
          <a:xfrm>
            <a:off x="249029" y="4316009"/>
            <a:ext cx="8437052" cy="1238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9pPr>
          </a:lstStyle>
          <a:p>
            <a:pPr algn="ctr"/>
            <a:r>
              <a:rPr lang="es-ES" sz="3600" dirty="0"/>
              <a:t>-2 · </a:t>
            </a:r>
            <a:r>
              <a:rPr lang="es-ES" sz="3600" dirty="0" smtClean="0"/>
              <a:t>[</a:t>
            </a:r>
            <a:r>
              <a:rPr lang="es-ES" sz="3600" dirty="0" smtClean="0">
                <a:solidFill>
                  <a:srgbClr val="E40072"/>
                </a:solidFill>
              </a:rPr>
              <a:t>0.6</a:t>
            </a:r>
            <a:r>
              <a:rPr lang="es-ES" sz="3600" dirty="0"/>
              <a:t>, -</a:t>
            </a:r>
            <a:r>
              <a:rPr lang="es-ES" sz="3600" dirty="0">
                <a:solidFill>
                  <a:srgbClr val="0000DC"/>
                </a:solidFill>
              </a:rPr>
              <a:t>4</a:t>
            </a:r>
            <a:r>
              <a:rPr lang="es-ES" sz="3600" dirty="0"/>
              <a:t>, </a:t>
            </a:r>
            <a:r>
              <a:rPr lang="es-ES" sz="3600" dirty="0" smtClean="0">
                <a:solidFill>
                  <a:srgbClr val="FE7F00"/>
                </a:solidFill>
              </a:rPr>
              <a:t>2</a:t>
            </a:r>
            <a:r>
              <a:rPr lang="es-ES" sz="3600" dirty="0"/>
              <a:t>]</a:t>
            </a:r>
            <a:r>
              <a:rPr lang="es-ES" sz="3600" dirty="0" smtClean="0"/>
              <a:t> </a:t>
            </a:r>
            <a:r>
              <a:rPr lang="es-ES" sz="3600" dirty="0"/>
              <a:t>= </a:t>
            </a:r>
            <a:r>
              <a:rPr lang="es-ES" sz="3600" dirty="0" smtClean="0"/>
              <a:t>[ </a:t>
            </a:r>
            <a:r>
              <a:rPr lang="es-ES" sz="3600" dirty="0"/>
              <a:t>-2(</a:t>
            </a:r>
            <a:r>
              <a:rPr lang="es-ES" sz="3600" dirty="0">
                <a:solidFill>
                  <a:srgbClr val="E40072"/>
                </a:solidFill>
              </a:rPr>
              <a:t>0.6</a:t>
            </a:r>
            <a:r>
              <a:rPr lang="es-ES" sz="3600" dirty="0"/>
              <a:t>), -2(-</a:t>
            </a:r>
            <a:r>
              <a:rPr lang="es-ES" sz="3600" dirty="0">
                <a:solidFill>
                  <a:srgbClr val="0000DC"/>
                </a:solidFill>
              </a:rPr>
              <a:t>4</a:t>
            </a:r>
            <a:r>
              <a:rPr lang="es-ES" sz="3600" dirty="0"/>
              <a:t>), -2(</a:t>
            </a:r>
            <a:r>
              <a:rPr lang="es-ES" sz="3600" dirty="0">
                <a:solidFill>
                  <a:srgbClr val="FE7F00"/>
                </a:solidFill>
              </a:rPr>
              <a:t>2</a:t>
            </a:r>
            <a:r>
              <a:rPr lang="es-ES" sz="3600" dirty="0" smtClean="0"/>
              <a:t>)] </a:t>
            </a:r>
            <a:endParaRPr lang="es-ES" sz="3600" dirty="0"/>
          </a:p>
        </p:txBody>
      </p:sp>
    </p:spTree>
    <p:extLst>
      <p:ext uri="{BB962C8B-B14F-4D97-AF65-F5344CB8AC3E}">
        <p14:creationId xmlns:p14="http://schemas.microsoft.com/office/powerpoint/2010/main" val="57844129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0-12-03 a la(s) 21.12.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483100" cy="2641600"/>
          </a:xfrm>
          <a:prstGeom prst="rect">
            <a:avLst/>
          </a:prstGeom>
        </p:spPr>
      </p:pic>
      <p:pic>
        <p:nvPicPr>
          <p:cNvPr id="3" name="Imagen 2" descr="Captura de pantalla 2020-12-03 a la(s) 21.13.20.png"/>
          <p:cNvPicPr>
            <a:picLocks noChangeAspect="1"/>
          </p:cNvPicPr>
          <p:nvPr/>
        </p:nvPicPr>
        <p:blipFill rotWithShape="1">
          <a:blip r:embed="rId4">
            <a:extLst>
              <a:ext uri="{28A0092B-C50C-407E-A947-70E740481C1C}">
                <a14:useLocalDpi xmlns:a14="http://schemas.microsoft.com/office/drawing/2010/main" val="0"/>
              </a:ext>
            </a:extLst>
          </a:blip>
          <a:srcRect b="23393"/>
          <a:stretch/>
        </p:blipFill>
        <p:spPr>
          <a:xfrm>
            <a:off x="4375150" y="0"/>
            <a:ext cx="4660900" cy="2641600"/>
          </a:xfrm>
          <a:prstGeom prst="rect">
            <a:avLst/>
          </a:prstGeom>
        </p:spPr>
      </p:pic>
      <p:sp>
        <p:nvSpPr>
          <p:cNvPr id="8" name="Text Box 5"/>
          <p:cNvSpPr txBox="1">
            <a:spLocks noChangeArrowheads="1"/>
          </p:cNvSpPr>
          <p:nvPr/>
        </p:nvSpPr>
        <p:spPr bwMode="auto">
          <a:xfrm>
            <a:off x="3199680" y="5256776"/>
            <a:ext cx="430992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9pPr>
          </a:lstStyle>
          <a:p>
            <a:pPr algn="ctr"/>
            <a:r>
              <a:rPr lang="es-ES" sz="3600" dirty="0"/>
              <a:t>= </a:t>
            </a:r>
            <a:r>
              <a:rPr lang="es-ES" sz="3600" dirty="0" smtClean="0"/>
              <a:t>[-</a:t>
            </a:r>
            <a:r>
              <a:rPr lang="es-ES" sz="3600" dirty="0">
                <a:solidFill>
                  <a:srgbClr val="E40072"/>
                </a:solidFill>
              </a:rPr>
              <a:t>1.2</a:t>
            </a:r>
            <a:r>
              <a:rPr lang="es-ES" sz="3600" dirty="0"/>
              <a:t>, </a:t>
            </a:r>
            <a:r>
              <a:rPr lang="es-ES" sz="3600" dirty="0">
                <a:solidFill>
                  <a:srgbClr val="0000DC"/>
                </a:solidFill>
              </a:rPr>
              <a:t>8</a:t>
            </a:r>
            <a:r>
              <a:rPr lang="es-ES" sz="3600" dirty="0"/>
              <a:t>, </a:t>
            </a:r>
            <a:r>
              <a:rPr lang="es-ES" sz="3600" dirty="0" smtClean="0"/>
              <a:t>-</a:t>
            </a:r>
            <a:r>
              <a:rPr lang="es-ES" sz="3600" dirty="0" smtClean="0">
                <a:solidFill>
                  <a:srgbClr val="FE7F00"/>
                </a:solidFill>
              </a:rPr>
              <a:t>4</a:t>
            </a:r>
            <a:r>
              <a:rPr lang="es-ES" sz="3600" dirty="0"/>
              <a:t>]</a:t>
            </a:r>
            <a:r>
              <a:rPr lang="es-ES" sz="3600" dirty="0" smtClean="0"/>
              <a:t> </a:t>
            </a:r>
            <a:endParaRPr lang="es-ES" sz="3600" dirty="0"/>
          </a:p>
        </p:txBody>
      </p:sp>
      <p:sp>
        <p:nvSpPr>
          <p:cNvPr id="9" name="Text Box 2"/>
          <p:cNvSpPr txBox="1">
            <a:spLocks noChangeArrowheads="1"/>
          </p:cNvSpPr>
          <p:nvPr/>
        </p:nvSpPr>
        <p:spPr bwMode="auto">
          <a:xfrm>
            <a:off x="881280" y="2445994"/>
            <a:ext cx="738000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a:t>3 · </a:t>
            </a:r>
            <a:r>
              <a:rPr lang="es-ES" sz="3600" dirty="0" smtClean="0"/>
              <a:t>[</a:t>
            </a:r>
            <a:r>
              <a:rPr lang="es-ES" sz="3600" dirty="0" smtClean="0">
                <a:solidFill>
                  <a:srgbClr val="E40072"/>
                </a:solidFill>
              </a:rPr>
              <a:t>2</a:t>
            </a:r>
            <a:r>
              <a:rPr lang="es-ES" sz="3600" dirty="0"/>
              <a:t>, </a:t>
            </a:r>
            <a:r>
              <a:rPr lang="es-ES" sz="3600" dirty="0">
                <a:solidFill>
                  <a:srgbClr val="0000DC"/>
                </a:solidFill>
              </a:rPr>
              <a:t>5.1</a:t>
            </a:r>
            <a:r>
              <a:rPr lang="es-ES" sz="3600" dirty="0"/>
              <a:t>, </a:t>
            </a:r>
            <a:r>
              <a:rPr lang="es-ES" sz="3600" dirty="0" smtClean="0">
                <a:solidFill>
                  <a:srgbClr val="FE7F00"/>
                </a:solidFill>
              </a:rPr>
              <a:t>7</a:t>
            </a:r>
            <a:r>
              <a:rPr lang="es-ES" sz="3600" dirty="0"/>
              <a:t>]</a:t>
            </a:r>
            <a:r>
              <a:rPr lang="es-ES" sz="3600" dirty="0" smtClean="0"/>
              <a:t> </a:t>
            </a:r>
            <a:r>
              <a:rPr lang="es-ES" sz="3600" dirty="0"/>
              <a:t>= </a:t>
            </a:r>
            <a:r>
              <a:rPr lang="es-ES" sz="3600" dirty="0" smtClean="0"/>
              <a:t>[ </a:t>
            </a:r>
            <a:r>
              <a:rPr lang="es-ES" sz="3600" dirty="0"/>
              <a:t>3(</a:t>
            </a:r>
            <a:r>
              <a:rPr lang="es-ES" sz="3600" dirty="0">
                <a:solidFill>
                  <a:srgbClr val="E40072"/>
                </a:solidFill>
              </a:rPr>
              <a:t>2</a:t>
            </a:r>
            <a:r>
              <a:rPr lang="es-ES" sz="3600" dirty="0"/>
              <a:t>), 3(</a:t>
            </a:r>
            <a:r>
              <a:rPr lang="es-ES" sz="3600" dirty="0">
                <a:solidFill>
                  <a:srgbClr val="0000DC"/>
                </a:solidFill>
              </a:rPr>
              <a:t>5.1</a:t>
            </a:r>
            <a:r>
              <a:rPr lang="es-ES" sz="3600" dirty="0"/>
              <a:t>), 3(</a:t>
            </a:r>
            <a:r>
              <a:rPr lang="es-ES" sz="3600" dirty="0">
                <a:solidFill>
                  <a:srgbClr val="FE7F00"/>
                </a:solidFill>
              </a:rPr>
              <a:t>7</a:t>
            </a:r>
            <a:r>
              <a:rPr lang="es-ES" sz="3600" dirty="0" smtClean="0"/>
              <a:t>)] </a:t>
            </a:r>
            <a:endParaRPr lang="es-ES" sz="3600" dirty="0"/>
          </a:p>
        </p:txBody>
      </p:sp>
      <p:sp>
        <p:nvSpPr>
          <p:cNvPr id="10" name="Text Box 3"/>
          <p:cNvSpPr txBox="1">
            <a:spLocks noChangeArrowheads="1"/>
          </p:cNvSpPr>
          <p:nvPr/>
        </p:nvSpPr>
        <p:spPr bwMode="auto">
          <a:xfrm>
            <a:off x="3199680" y="3340683"/>
            <a:ext cx="4309920"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Lst>
              <a:defRPr>
                <a:solidFill>
                  <a:srgbClr val="000000"/>
                </a:solidFill>
                <a:latin typeface="Arial" charset="0"/>
                <a:ea typeface="ＭＳ Ｐゴシック" charset="0"/>
                <a:cs typeface="PingFang SC" charset="0"/>
              </a:defRPr>
            </a:lvl9pPr>
          </a:lstStyle>
          <a:p>
            <a:pPr algn="ctr"/>
            <a:r>
              <a:rPr lang="es-ES" sz="3600" dirty="0"/>
              <a:t>= </a:t>
            </a:r>
            <a:r>
              <a:rPr lang="es-ES" sz="3600" dirty="0" smtClean="0"/>
              <a:t>[</a:t>
            </a:r>
            <a:r>
              <a:rPr lang="es-ES" sz="3600" dirty="0" smtClean="0">
                <a:solidFill>
                  <a:srgbClr val="E40072"/>
                </a:solidFill>
              </a:rPr>
              <a:t>6</a:t>
            </a:r>
            <a:r>
              <a:rPr lang="es-ES" sz="3600" dirty="0"/>
              <a:t>, </a:t>
            </a:r>
            <a:r>
              <a:rPr lang="es-ES" sz="3600" dirty="0">
                <a:solidFill>
                  <a:srgbClr val="0000DC"/>
                </a:solidFill>
              </a:rPr>
              <a:t>15.3</a:t>
            </a:r>
            <a:r>
              <a:rPr lang="es-ES" sz="3600" dirty="0"/>
              <a:t>, </a:t>
            </a:r>
            <a:r>
              <a:rPr lang="es-ES" sz="3600" dirty="0" smtClean="0">
                <a:solidFill>
                  <a:srgbClr val="FE7F00"/>
                </a:solidFill>
              </a:rPr>
              <a:t>21</a:t>
            </a:r>
            <a:r>
              <a:rPr lang="es-ES" sz="3600" dirty="0"/>
              <a:t>]</a:t>
            </a:r>
            <a:r>
              <a:rPr lang="es-ES" sz="3600" dirty="0" smtClean="0"/>
              <a:t> </a:t>
            </a:r>
            <a:endParaRPr lang="es-ES" sz="3600" dirty="0"/>
          </a:p>
        </p:txBody>
      </p:sp>
      <p:sp>
        <p:nvSpPr>
          <p:cNvPr id="11" name="Text Box 4"/>
          <p:cNvSpPr txBox="1">
            <a:spLocks noChangeArrowheads="1"/>
          </p:cNvSpPr>
          <p:nvPr/>
        </p:nvSpPr>
        <p:spPr bwMode="auto">
          <a:xfrm>
            <a:off x="249029" y="4316009"/>
            <a:ext cx="8437052" cy="1238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charset="0"/>
                <a:ea typeface="ＭＳ Ｐゴシック" charset="0"/>
                <a:cs typeface="PingFang SC" charset="0"/>
              </a:defRPr>
            </a:lvl9pPr>
          </a:lstStyle>
          <a:p>
            <a:pPr algn="ctr"/>
            <a:r>
              <a:rPr lang="es-ES" sz="3600" dirty="0"/>
              <a:t>-2 · </a:t>
            </a:r>
            <a:r>
              <a:rPr lang="es-ES" sz="3600" dirty="0" smtClean="0"/>
              <a:t>[</a:t>
            </a:r>
            <a:r>
              <a:rPr lang="es-ES" sz="3600" dirty="0" smtClean="0">
                <a:solidFill>
                  <a:srgbClr val="E40072"/>
                </a:solidFill>
              </a:rPr>
              <a:t>0.6</a:t>
            </a:r>
            <a:r>
              <a:rPr lang="es-ES" sz="3600" dirty="0"/>
              <a:t>, -</a:t>
            </a:r>
            <a:r>
              <a:rPr lang="es-ES" sz="3600" dirty="0">
                <a:solidFill>
                  <a:srgbClr val="0000DC"/>
                </a:solidFill>
              </a:rPr>
              <a:t>4</a:t>
            </a:r>
            <a:r>
              <a:rPr lang="es-ES" sz="3600" dirty="0"/>
              <a:t>, </a:t>
            </a:r>
            <a:r>
              <a:rPr lang="es-ES" sz="3600" dirty="0" smtClean="0">
                <a:solidFill>
                  <a:srgbClr val="FE7F00"/>
                </a:solidFill>
              </a:rPr>
              <a:t>2</a:t>
            </a:r>
            <a:r>
              <a:rPr lang="es-ES" sz="3600" dirty="0"/>
              <a:t>]</a:t>
            </a:r>
            <a:r>
              <a:rPr lang="es-ES" sz="3600" dirty="0" smtClean="0"/>
              <a:t> </a:t>
            </a:r>
            <a:r>
              <a:rPr lang="es-ES" sz="3600" dirty="0"/>
              <a:t>= </a:t>
            </a:r>
            <a:r>
              <a:rPr lang="es-ES" sz="3600" dirty="0" smtClean="0"/>
              <a:t>[ </a:t>
            </a:r>
            <a:r>
              <a:rPr lang="es-ES" sz="3600" dirty="0"/>
              <a:t>-2(</a:t>
            </a:r>
            <a:r>
              <a:rPr lang="es-ES" sz="3600" dirty="0">
                <a:solidFill>
                  <a:srgbClr val="E40072"/>
                </a:solidFill>
              </a:rPr>
              <a:t>0.6</a:t>
            </a:r>
            <a:r>
              <a:rPr lang="es-ES" sz="3600" dirty="0"/>
              <a:t>), -2(-</a:t>
            </a:r>
            <a:r>
              <a:rPr lang="es-ES" sz="3600" dirty="0">
                <a:solidFill>
                  <a:srgbClr val="0000DC"/>
                </a:solidFill>
              </a:rPr>
              <a:t>4</a:t>
            </a:r>
            <a:r>
              <a:rPr lang="es-ES" sz="3600" dirty="0"/>
              <a:t>), -2(</a:t>
            </a:r>
            <a:r>
              <a:rPr lang="es-ES" sz="3600" dirty="0">
                <a:solidFill>
                  <a:srgbClr val="FE7F00"/>
                </a:solidFill>
              </a:rPr>
              <a:t>2</a:t>
            </a:r>
            <a:r>
              <a:rPr lang="es-ES" sz="3600" dirty="0" smtClean="0"/>
              <a:t>)] </a:t>
            </a:r>
            <a:endParaRPr lang="es-ES" sz="3600" dirty="0"/>
          </a:p>
        </p:txBody>
      </p:sp>
    </p:spTree>
    <p:extLst>
      <p:ext uri="{BB962C8B-B14F-4D97-AF65-F5344CB8AC3E}">
        <p14:creationId xmlns:p14="http://schemas.microsoft.com/office/powerpoint/2010/main" val="208786402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Formas de leer los vectores</a:t>
            </a:r>
            <a:endParaRPr lang="es-ES" dirty="0"/>
          </a:p>
        </p:txBody>
      </p:sp>
      <p:sp>
        <p:nvSpPr>
          <p:cNvPr id="3" name="Marcador de contenido 2"/>
          <p:cNvSpPr>
            <a:spLocks noGrp="1"/>
          </p:cNvSpPr>
          <p:nvPr>
            <p:ph idx="1"/>
          </p:nvPr>
        </p:nvSpPr>
        <p:spPr>
          <a:xfrm>
            <a:off x="457200" y="1600201"/>
            <a:ext cx="8229600" cy="1201366"/>
          </a:xfrm>
        </p:spPr>
        <p:txBody>
          <a:bodyPr/>
          <a:lstStyle/>
          <a:p>
            <a:pPr marL="0" indent="0">
              <a:buNone/>
            </a:pPr>
            <a:r>
              <a:rPr lang="es-ES" dirty="0" smtClean="0"/>
              <a:t>Primero se leen las filas y luego las columnas. (</a:t>
            </a:r>
            <a:r>
              <a:rPr lang="es-ES" dirty="0" err="1" smtClean="0"/>
              <a:t>mxn</a:t>
            </a:r>
            <a:r>
              <a:rPr lang="es-ES" dirty="0" smtClean="0"/>
              <a:t>) o (</a:t>
            </a:r>
            <a:r>
              <a:rPr lang="es-ES" dirty="0" err="1" smtClean="0"/>
              <a:t>pxq</a:t>
            </a:r>
            <a:r>
              <a:rPr lang="es-ES" dirty="0" smtClean="0"/>
              <a:t>)</a:t>
            </a:r>
            <a:endParaRPr lang="es-ES" dirty="0"/>
          </a:p>
        </p:txBody>
      </p:sp>
      <p:sp>
        <p:nvSpPr>
          <p:cNvPr id="4" name="Text Box 2"/>
          <p:cNvSpPr txBox="1">
            <a:spLocks noChangeArrowheads="1"/>
          </p:cNvSpPr>
          <p:nvPr/>
        </p:nvSpPr>
        <p:spPr bwMode="auto">
          <a:xfrm>
            <a:off x="373510" y="2950276"/>
            <a:ext cx="7738366"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smtClean="0"/>
              <a:t>[</a:t>
            </a:r>
            <a:r>
              <a:rPr lang="es-ES" sz="3600" dirty="0" smtClean="0">
                <a:solidFill>
                  <a:srgbClr val="E40072"/>
                </a:solidFill>
              </a:rPr>
              <a:t>2</a:t>
            </a:r>
            <a:r>
              <a:rPr lang="es-ES" sz="3600" dirty="0"/>
              <a:t>, </a:t>
            </a:r>
            <a:r>
              <a:rPr lang="es-ES" sz="3600" dirty="0">
                <a:solidFill>
                  <a:srgbClr val="0000DC"/>
                </a:solidFill>
              </a:rPr>
              <a:t>5.1</a:t>
            </a:r>
            <a:r>
              <a:rPr lang="es-ES" sz="3600" dirty="0"/>
              <a:t>, </a:t>
            </a:r>
            <a:r>
              <a:rPr lang="es-ES" sz="3600" dirty="0" smtClean="0">
                <a:solidFill>
                  <a:srgbClr val="FE7F00"/>
                </a:solidFill>
              </a:rPr>
              <a:t>7</a:t>
            </a:r>
            <a:r>
              <a:rPr lang="es-ES" sz="3600" dirty="0"/>
              <a:t>]</a:t>
            </a:r>
            <a:r>
              <a:rPr lang="es-ES" sz="3600" dirty="0" smtClean="0"/>
              <a:t> </a:t>
            </a:r>
            <a:r>
              <a:rPr lang="es-ES" sz="3600" dirty="0"/>
              <a:t>= </a:t>
            </a:r>
            <a:r>
              <a:rPr lang="es-ES" sz="3600" dirty="0" smtClean="0"/>
              <a:t>vector 1x3, </a:t>
            </a:r>
            <a:r>
              <a:rPr lang="es-ES" sz="3600" dirty="0"/>
              <a:t>o</a:t>
            </a:r>
            <a:r>
              <a:rPr lang="es-ES" sz="3600" dirty="0" smtClean="0"/>
              <a:t>rden (1,3)</a:t>
            </a:r>
            <a:endParaRPr lang="es-ES" sz="3600" dirty="0"/>
          </a:p>
        </p:txBody>
      </p:sp>
      <p:sp>
        <p:nvSpPr>
          <p:cNvPr id="5" name="Título 1"/>
          <p:cNvSpPr txBox="1">
            <a:spLocks/>
          </p:cNvSpPr>
          <p:nvPr/>
        </p:nvSpPr>
        <p:spPr>
          <a:xfrm>
            <a:off x="986874" y="4163068"/>
            <a:ext cx="997888" cy="221134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15000" dirty="0" smtClean="0"/>
              <a:t>(</a:t>
            </a:r>
            <a:endParaRPr lang="es-ES" sz="15000" dirty="0"/>
          </a:p>
        </p:txBody>
      </p:sp>
      <p:sp>
        <p:nvSpPr>
          <p:cNvPr id="6" name="Título 1"/>
          <p:cNvSpPr txBox="1">
            <a:spLocks/>
          </p:cNvSpPr>
          <p:nvPr/>
        </p:nvSpPr>
        <p:spPr>
          <a:xfrm>
            <a:off x="1943493" y="4136595"/>
            <a:ext cx="997888" cy="221134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15000" dirty="0" smtClean="0"/>
              <a:t>)</a:t>
            </a:r>
            <a:endParaRPr lang="es-ES" sz="15000" dirty="0"/>
          </a:p>
        </p:txBody>
      </p:sp>
      <p:sp>
        <p:nvSpPr>
          <p:cNvPr id="7" name="Marcador de contenido 2"/>
          <p:cNvSpPr txBox="1">
            <a:spLocks/>
          </p:cNvSpPr>
          <p:nvPr/>
        </p:nvSpPr>
        <p:spPr>
          <a:xfrm>
            <a:off x="1781102" y="4597679"/>
            <a:ext cx="544237" cy="187905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b="1" dirty="0" smtClean="0"/>
              <a:t>5</a:t>
            </a:r>
          </a:p>
          <a:p>
            <a:pPr marL="0" indent="0">
              <a:buNone/>
            </a:pPr>
            <a:r>
              <a:rPr lang="es-ES" b="1" dirty="0" smtClean="0"/>
              <a:t>6</a:t>
            </a:r>
          </a:p>
          <a:p>
            <a:pPr marL="0" indent="0">
              <a:buNone/>
            </a:pPr>
            <a:r>
              <a:rPr lang="es-ES" b="1" dirty="0" smtClean="0"/>
              <a:t>7</a:t>
            </a:r>
          </a:p>
          <a:p>
            <a:pPr marL="0" indent="0">
              <a:buNone/>
            </a:pPr>
            <a:r>
              <a:rPr lang="es-ES" b="1" dirty="0" smtClean="0"/>
              <a:t>8</a:t>
            </a:r>
            <a:endParaRPr lang="es-ES" b="1" dirty="0"/>
          </a:p>
        </p:txBody>
      </p:sp>
      <p:sp>
        <p:nvSpPr>
          <p:cNvPr id="8" name="Marcador de contenido 2"/>
          <p:cNvSpPr txBox="1">
            <a:spLocks/>
          </p:cNvSpPr>
          <p:nvPr/>
        </p:nvSpPr>
        <p:spPr>
          <a:xfrm>
            <a:off x="374012" y="5193401"/>
            <a:ext cx="794200" cy="6177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b="1" dirty="0" smtClean="0"/>
              <a:t>B =</a:t>
            </a:r>
          </a:p>
        </p:txBody>
      </p:sp>
      <p:sp>
        <p:nvSpPr>
          <p:cNvPr id="9" name="Text Box 2"/>
          <p:cNvSpPr txBox="1">
            <a:spLocks noChangeArrowheads="1"/>
          </p:cNvSpPr>
          <p:nvPr/>
        </p:nvSpPr>
        <p:spPr bwMode="auto">
          <a:xfrm>
            <a:off x="2623910" y="4839646"/>
            <a:ext cx="6282668" cy="1144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smtClean="0"/>
              <a:t>= vector 4x1, </a:t>
            </a:r>
            <a:r>
              <a:rPr lang="es-ES" sz="3600" dirty="0"/>
              <a:t>o</a:t>
            </a:r>
            <a:r>
              <a:rPr lang="es-ES" sz="3600" dirty="0" smtClean="0"/>
              <a:t>rden (4,1)</a:t>
            </a:r>
            <a:endParaRPr lang="es-ES" sz="3600" dirty="0"/>
          </a:p>
        </p:txBody>
      </p:sp>
    </p:spTree>
    <p:extLst>
      <p:ext uri="{BB962C8B-B14F-4D97-AF65-F5344CB8AC3E}">
        <p14:creationId xmlns:p14="http://schemas.microsoft.com/office/powerpoint/2010/main" val="2735016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Comandos para conocer vectores</a:t>
            </a:r>
            <a:endParaRPr lang="es-ES" dirty="0"/>
          </a:p>
        </p:txBody>
      </p:sp>
      <p:sp>
        <p:nvSpPr>
          <p:cNvPr id="3" name="Marcador de contenido 2"/>
          <p:cNvSpPr>
            <a:spLocks noGrp="1"/>
          </p:cNvSpPr>
          <p:nvPr>
            <p:ph idx="1"/>
          </p:nvPr>
        </p:nvSpPr>
        <p:spPr/>
        <p:txBody>
          <a:bodyPr>
            <a:normAutofit fontScale="85000" lnSpcReduction="20000"/>
          </a:bodyPr>
          <a:lstStyle/>
          <a:p>
            <a:pPr marL="0" indent="0">
              <a:buNone/>
            </a:pPr>
            <a:r>
              <a:rPr lang="es-ES" b="1" dirty="0" err="1">
                <a:solidFill>
                  <a:srgbClr val="FF0000"/>
                </a:solidFill>
              </a:rPr>
              <a:t>l</a:t>
            </a:r>
            <a:r>
              <a:rPr lang="es-ES" b="1" dirty="0" err="1" smtClean="0">
                <a:solidFill>
                  <a:srgbClr val="FF0000"/>
                </a:solidFill>
              </a:rPr>
              <a:t>ength</a:t>
            </a:r>
            <a:r>
              <a:rPr lang="es-ES" b="1" dirty="0" smtClean="0">
                <a:solidFill>
                  <a:srgbClr val="FF0000"/>
                </a:solidFill>
              </a:rPr>
              <a:t>(x)  </a:t>
            </a:r>
          </a:p>
          <a:p>
            <a:pPr marL="0" indent="0">
              <a:buNone/>
            </a:pPr>
            <a:r>
              <a:rPr lang="es-ES" dirty="0" smtClean="0"/>
              <a:t>Nos indica cuantos elementos tiene la dimensión más </a:t>
            </a:r>
            <a:r>
              <a:rPr lang="es-ES" dirty="0"/>
              <a:t>a</a:t>
            </a:r>
            <a:r>
              <a:rPr lang="es-ES" dirty="0" smtClean="0"/>
              <a:t>mplia del vector (ya sea fila o columna)</a:t>
            </a:r>
          </a:p>
          <a:p>
            <a:pPr marL="0" indent="0">
              <a:buNone/>
            </a:pPr>
            <a:endParaRPr lang="es-ES" dirty="0"/>
          </a:p>
          <a:p>
            <a:pPr marL="0" indent="0">
              <a:buNone/>
            </a:pPr>
            <a:r>
              <a:rPr lang="es-ES" b="1" dirty="0" err="1" smtClean="0">
                <a:solidFill>
                  <a:srgbClr val="FF0000"/>
                </a:solidFill>
              </a:rPr>
              <a:t>size</a:t>
            </a:r>
            <a:r>
              <a:rPr lang="es-ES" b="1" dirty="0" smtClean="0">
                <a:solidFill>
                  <a:srgbClr val="FF0000"/>
                </a:solidFill>
              </a:rPr>
              <a:t>(x)</a:t>
            </a:r>
          </a:p>
          <a:p>
            <a:pPr marL="0" indent="0">
              <a:buNone/>
            </a:pPr>
            <a:r>
              <a:rPr lang="es-ES" dirty="0" smtClean="0"/>
              <a:t>Nos indica las dimensiones del vector (</a:t>
            </a:r>
            <a:r>
              <a:rPr lang="es-ES" dirty="0" err="1" smtClean="0"/>
              <a:t>mxn</a:t>
            </a:r>
            <a:r>
              <a:rPr lang="es-ES" dirty="0" smtClean="0"/>
              <a:t>) o (</a:t>
            </a:r>
            <a:r>
              <a:rPr lang="es-ES" dirty="0" err="1" smtClean="0"/>
              <a:t>pxq</a:t>
            </a:r>
            <a:r>
              <a:rPr lang="es-ES" dirty="0" smtClean="0"/>
              <a:t>)</a:t>
            </a:r>
          </a:p>
          <a:p>
            <a:pPr marL="0" indent="0">
              <a:buNone/>
            </a:pPr>
            <a:endParaRPr lang="es-ES" dirty="0"/>
          </a:p>
          <a:p>
            <a:pPr marL="0" indent="0">
              <a:buNone/>
            </a:pPr>
            <a:r>
              <a:rPr lang="es-ES" b="1" dirty="0" smtClean="0">
                <a:solidFill>
                  <a:srgbClr val="FF0000"/>
                </a:solidFill>
              </a:rPr>
              <a:t>X(</a:t>
            </a:r>
            <a:r>
              <a:rPr lang="es-ES" b="1" dirty="0" err="1" smtClean="0">
                <a:solidFill>
                  <a:srgbClr val="FF0000"/>
                </a:solidFill>
              </a:rPr>
              <a:t>x</a:t>
            </a:r>
            <a:r>
              <a:rPr lang="es-ES" b="1" baseline="-25000" dirty="0" err="1" smtClean="0">
                <a:solidFill>
                  <a:srgbClr val="FF0000"/>
                </a:solidFill>
              </a:rPr>
              <a:t>n</a:t>
            </a:r>
            <a:r>
              <a:rPr lang="es-ES" b="1" dirty="0" smtClean="0">
                <a:solidFill>
                  <a:srgbClr val="FF0000"/>
                </a:solidFill>
              </a:rPr>
              <a:t>)</a:t>
            </a:r>
          </a:p>
          <a:p>
            <a:pPr marL="0" indent="0">
              <a:buNone/>
            </a:pPr>
            <a:r>
              <a:rPr lang="es-ES" dirty="0" smtClean="0"/>
              <a:t>Nos indica el valor del elemento </a:t>
            </a:r>
            <a:r>
              <a:rPr lang="es-ES" dirty="0" err="1" smtClean="0"/>
              <a:t>x</a:t>
            </a:r>
            <a:r>
              <a:rPr lang="es-ES" baseline="-25000" dirty="0" err="1" smtClean="0"/>
              <a:t>n</a:t>
            </a:r>
            <a:r>
              <a:rPr lang="es-ES" dirty="0" smtClean="0"/>
              <a:t> de un vector. También se puede usar para cambiar el valor de dicho elemento </a:t>
            </a:r>
            <a:r>
              <a:rPr lang="es-ES" b="1" dirty="0" smtClean="0">
                <a:solidFill>
                  <a:srgbClr val="FF0000"/>
                </a:solidFill>
              </a:rPr>
              <a:t>X(</a:t>
            </a:r>
            <a:r>
              <a:rPr lang="es-ES" b="1" dirty="0" err="1" smtClean="0">
                <a:solidFill>
                  <a:srgbClr val="FF0000"/>
                </a:solidFill>
              </a:rPr>
              <a:t>x</a:t>
            </a:r>
            <a:r>
              <a:rPr lang="es-ES" b="1" baseline="-25000" dirty="0" err="1" smtClean="0">
                <a:solidFill>
                  <a:srgbClr val="FF0000"/>
                </a:solidFill>
              </a:rPr>
              <a:t>n</a:t>
            </a:r>
            <a:r>
              <a:rPr lang="es-ES" b="1" dirty="0" smtClean="0">
                <a:solidFill>
                  <a:srgbClr val="FF0000"/>
                </a:solidFill>
              </a:rPr>
              <a:t> ) = a</a:t>
            </a:r>
            <a:endParaRPr lang="es-ES" b="1" dirty="0">
              <a:solidFill>
                <a:srgbClr val="FF0000"/>
              </a:solidFill>
            </a:endParaRPr>
          </a:p>
          <a:p>
            <a:pPr marL="0" indent="0">
              <a:buNone/>
            </a:pPr>
            <a:endParaRPr lang="es-ES" dirty="0" smtClean="0"/>
          </a:p>
          <a:p>
            <a:pPr marL="0" indent="0">
              <a:buNone/>
            </a:pPr>
            <a:endParaRPr lang="es-ES" dirty="0"/>
          </a:p>
        </p:txBody>
      </p:sp>
    </p:spTree>
    <p:extLst>
      <p:ext uri="{BB962C8B-B14F-4D97-AF65-F5344CB8AC3E}">
        <p14:creationId xmlns:p14="http://schemas.microsoft.com/office/powerpoint/2010/main" val="2247412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Suma de vectores (y resta)</a:t>
            </a:r>
            <a:endParaRPr lang="es-ES" dirty="0"/>
          </a:p>
        </p:txBody>
      </p:sp>
      <p:sp>
        <p:nvSpPr>
          <p:cNvPr id="3" name="Marcador de contenido 2"/>
          <p:cNvSpPr>
            <a:spLocks noGrp="1"/>
          </p:cNvSpPr>
          <p:nvPr>
            <p:ph idx="1"/>
          </p:nvPr>
        </p:nvSpPr>
        <p:spPr>
          <a:xfrm>
            <a:off x="457200" y="1600201"/>
            <a:ext cx="8229600" cy="3174034"/>
          </a:xfrm>
        </p:spPr>
        <p:txBody>
          <a:bodyPr/>
          <a:lstStyle/>
          <a:p>
            <a:r>
              <a:rPr lang="es-ES" dirty="0" smtClean="0"/>
              <a:t>Para que dos vectores puedan sumarse, deben tener las mismas dimensiones</a:t>
            </a:r>
          </a:p>
          <a:p>
            <a:endParaRPr lang="es-ES" dirty="0"/>
          </a:p>
          <a:p>
            <a:r>
              <a:rPr lang="es-ES" dirty="0" smtClean="0"/>
              <a:t> sí el vector A = (</a:t>
            </a:r>
            <a:r>
              <a:rPr lang="es-ES" dirty="0" err="1" smtClean="0"/>
              <a:t>m,n</a:t>
            </a:r>
            <a:r>
              <a:rPr lang="es-ES" dirty="0" smtClean="0"/>
              <a:t>) y B = (</a:t>
            </a:r>
            <a:r>
              <a:rPr lang="es-ES" dirty="0" err="1" smtClean="0"/>
              <a:t>p,q</a:t>
            </a:r>
            <a:r>
              <a:rPr lang="es-ES" dirty="0" smtClean="0"/>
              <a:t>)</a:t>
            </a:r>
          </a:p>
          <a:p>
            <a:r>
              <a:rPr lang="es-ES" dirty="0" smtClean="0"/>
              <a:t>m=p y n =q   </a:t>
            </a:r>
            <a:endParaRPr lang="es-ES" dirty="0"/>
          </a:p>
        </p:txBody>
      </p:sp>
      <p:sp>
        <p:nvSpPr>
          <p:cNvPr id="4" name="Marcador de contenido 2"/>
          <p:cNvSpPr txBox="1">
            <a:spLocks/>
          </p:cNvSpPr>
          <p:nvPr/>
        </p:nvSpPr>
        <p:spPr>
          <a:xfrm>
            <a:off x="609600" y="5163670"/>
            <a:ext cx="8229600" cy="11163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5" name="Título 1"/>
          <p:cNvSpPr txBox="1">
            <a:spLocks/>
          </p:cNvSpPr>
          <p:nvPr/>
        </p:nvSpPr>
        <p:spPr>
          <a:xfrm>
            <a:off x="457200" y="49973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dirty="0" smtClean="0"/>
              <a:t>Z=x/y = x*(y^-1)</a:t>
            </a:r>
            <a:endParaRPr lang="es-ES" dirty="0"/>
          </a:p>
        </p:txBody>
      </p:sp>
    </p:spTree>
    <p:extLst>
      <p:ext uri="{BB962C8B-B14F-4D97-AF65-F5344CB8AC3E}">
        <p14:creationId xmlns:p14="http://schemas.microsoft.com/office/powerpoint/2010/main" val="2149890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Diferencia entre los vectores de programación y los vectores físicos </a:t>
            </a:r>
            <a:endParaRPr lang="es-ES" dirty="0"/>
          </a:p>
        </p:txBody>
      </p:sp>
      <p:sp>
        <p:nvSpPr>
          <p:cNvPr id="3" name="Marcador de contenido 2"/>
          <p:cNvSpPr>
            <a:spLocks noGrp="1"/>
          </p:cNvSpPr>
          <p:nvPr>
            <p:ph idx="1"/>
          </p:nvPr>
        </p:nvSpPr>
        <p:spPr>
          <a:xfrm>
            <a:off x="457200" y="1600200"/>
            <a:ext cx="8229600" cy="1321613"/>
          </a:xfrm>
        </p:spPr>
        <p:txBody>
          <a:bodyPr/>
          <a:lstStyle/>
          <a:p>
            <a:r>
              <a:rPr lang="es-ES" dirty="0" smtClean="0"/>
              <a:t>La diferencia es la misma que hay entre Digital y Analógico</a:t>
            </a:r>
            <a:endParaRPr lang="es-ES" dirty="0"/>
          </a:p>
        </p:txBody>
      </p:sp>
      <p:sp>
        <p:nvSpPr>
          <p:cNvPr id="4" name="Marcador de contenido 2"/>
          <p:cNvSpPr txBox="1">
            <a:spLocks/>
          </p:cNvSpPr>
          <p:nvPr/>
        </p:nvSpPr>
        <p:spPr>
          <a:xfrm>
            <a:off x="382452" y="4963497"/>
            <a:ext cx="8229600" cy="1321613"/>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smtClean="0"/>
              <a:t>Un medidor analógico pasa por infinita cantidad de puntos, aunque las marcas sean pocas.</a:t>
            </a:r>
          </a:p>
          <a:p>
            <a:r>
              <a:rPr lang="es-ES" dirty="0" smtClean="0"/>
              <a:t>Un medidor digital, sólo puede adquirir los valores puntuales de cada escala</a:t>
            </a:r>
            <a:endParaRPr lang="es-ES" dirty="0"/>
          </a:p>
        </p:txBody>
      </p:sp>
      <p:pic>
        <p:nvPicPr>
          <p:cNvPr id="5" name="Imagen 4" descr="Captura de pantalla 2021-03-10 a la(s) 20.1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813" y="2676424"/>
            <a:ext cx="2215424" cy="2168572"/>
          </a:xfrm>
          <a:prstGeom prst="rect">
            <a:avLst/>
          </a:prstGeom>
        </p:spPr>
      </p:pic>
      <p:pic>
        <p:nvPicPr>
          <p:cNvPr id="6" name="Imagen 5" descr="Captura de pantalla 2021-03-10 a la(s) 20.16.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365" y="2675049"/>
            <a:ext cx="1875263" cy="2169947"/>
          </a:xfrm>
          <a:prstGeom prst="rect">
            <a:avLst/>
          </a:prstGeom>
        </p:spPr>
      </p:pic>
    </p:spTree>
    <p:extLst>
      <p:ext uri="{BB962C8B-B14F-4D97-AF65-F5344CB8AC3E}">
        <p14:creationId xmlns:p14="http://schemas.microsoft.com/office/powerpoint/2010/main" val="3998861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Formas de ingresar vectores a </a:t>
            </a:r>
            <a:r>
              <a:rPr lang="es-ES" dirty="0" err="1" smtClean="0"/>
              <a:t>Matlab</a:t>
            </a:r>
            <a:endParaRPr lang="es-ES" dirty="0"/>
          </a:p>
        </p:txBody>
      </p:sp>
      <p:sp>
        <p:nvSpPr>
          <p:cNvPr id="3" name="Marcador de contenido 2"/>
          <p:cNvSpPr>
            <a:spLocks noGrp="1"/>
          </p:cNvSpPr>
          <p:nvPr>
            <p:ph idx="1"/>
          </p:nvPr>
        </p:nvSpPr>
        <p:spPr>
          <a:xfrm>
            <a:off x="457200" y="1600200"/>
            <a:ext cx="8229600" cy="2532819"/>
          </a:xfrm>
        </p:spPr>
        <p:txBody>
          <a:bodyPr>
            <a:normAutofit fontScale="92500" lnSpcReduction="10000"/>
          </a:bodyPr>
          <a:lstStyle/>
          <a:p>
            <a:r>
              <a:rPr lang="es-ES" dirty="0" smtClean="0"/>
              <a:t>Ingresar elemento a </a:t>
            </a:r>
            <a:r>
              <a:rPr lang="es-ES" dirty="0" smtClean="0"/>
              <a:t>elemento</a:t>
            </a:r>
          </a:p>
          <a:p>
            <a:r>
              <a:rPr lang="es-ES" dirty="0" smtClean="0"/>
              <a:t>Haciendo a </a:t>
            </a:r>
            <a:r>
              <a:rPr lang="es-ES" dirty="0"/>
              <a:t>una variable dependiente de la </a:t>
            </a:r>
            <a:r>
              <a:rPr lang="es-ES" dirty="0" smtClean="0"/>
              <a:t>otra</a:t>
            </a:r>
            <a:endParaRPr lang="es-ES" dirty="0" smtClean="0"/>
          </a:p>
          <a:p>
            <a:r>
              <a:rPr lang="es-ES" dirty="0" smtClean="0"/>
              <a:t>Ingresar una función</a:t>
            </a:r>
          </a:p>
          <a:p>
            <a:pPr lvl="1"/>
            <a:r>
              <a:rPr lang="es-ES" dirty="0" smtClean="0"/>
              <a:t>Usos de dos puntos</a:t>
            </a:r>
          </a:p>
          <a:p>
            <a:pPr lvl="1"/>
            <a:r>
              <a:rPr lang="es-ES" dirty="0" smtClean="0"/>
              <a:t>Con el comando </a:t>
            </a:r>
            <a:r>
              <a:rPr lang="es-ES" dirty="0" err="1" smtClean="0"/>
              <a:t>linspace</a:t>
            </a:r>
            <a:endParaRPr lang="es-ES" dirty="0"/>
          </a:p>
        </p:txBody>
      </p:sp>
    </p:spTree>
    <p:extLst>
      <p:ext uri="{BB962C8B-B14F-4D97-AF65-F5344CB8AC3E}">
        <p14:creationId xmlns:p14="http://schemas.microsoft.com/office/powerpoint/2010/main" val="1700816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797656"/>
          </a:xfrm>
        </p:spPr>
        <p:txBody>
          <a:bodyPr>
            <a:normAutofit/>
          </a:bodyPr>
          <a:lstStyle/>
          <a:p>
            <a:r>
              <a:rPr lang="es-ES" sz="3600" dirty="0" smtClean="0"/>
              <a:t>Construir vectores a partir de funciones </a:t>
            </a:r>
            <a:endParaRPr lang="es-ES" sz="3600" dirty="0"/>
          </a:p>
        </p:txBody>
      </p:sp>
      <p:sp>
        <p:nvSpPr>
          <p:cNvPr id="3" name="Marcador de contenido 2"/>
          <p:cNvSpPr>
            <a:spLocks noGrp="1"/>
          </p:cNvSpPr>
          <p:nvPr>
            <p:ph idx="1"/>
          </p:nvPr>
        </p:nvSpPr>
        <p:spPr>
          <a:xfrm>
            <a:off x="333124" y="1072294"/>
            <a:ext cx="7828420" cy="1259686"/>
          </a:xfrm>
        </p:spPr>
        <p:txBody>
          <a:bodyPr>
            <a:normAutofit/>
          </a:bodyPr>
          <a:lstStyle/>
          <a:p>
            <a:pPr marL="0" indent="0">
              <a:buNone/>
            </a:pPr>
            <a:r>
              <a:rPr lang="es-ES" dirty="0" smtClean="0"/>
              <a:t>x = x</a:t>
            </a:r>
            <a:r>
              <a:rPr lang="es-ES" baseline="-25000" dirty="0" smtClean="0"/>
              <a:t>0</a:t>
            </a:r>
            <a:r>
              <a:rPr lang="es-ES" dirty="0" smtClean="0"/>
              <a:t> : ∆x : </a:t>
            </a:r>
            <a:r>
              <a:rPr lang="es-ES" dirty="0" err="1" smtClean="0"/>
              <a:t>x</a:t>
            </a:r>
            <a:r>
              <a:rPr lang="es-ES" baseline="-25000" dirty="0" err="1" smtClean="0"/>
              <a:t>n</a:t>
            </a:r>
            <a:endParaRPr lang="es-ES" baseline="-25000" dirty="0" smtClean="0"/>
          </a:p>
          <a:p>
            <a:pPr marL="0" indent="0">
              <a:buNone/>
            </a:pPr>
            <a:r>
              <a:rPr lang="es-ES" dirty="0" smtClean="0"/>
              <a:t>x</a:t>
            </a:r>
            <a:r>
              <a:rPr lang="es-ES_tradnl" dirty="0" smtClean="0"/>
              <a:t> </a:t>
            </a:r>
            <a:r>
              <a:rPr lang="es-ES_tradnl" dirty="0"/>
              <a:t>=</a:t>
            </a:r>
            <a:r>
              <a:rPr lang="mr-IN" dirty="0" smtClean="0"/>
              <a:t> </a:t>
            </a:r>
            <a:r>
              <a:rPr lang="es-ES_tradnl" b="1" dirty="0" smtClean="0"/>
              <a:t> </a:t>
            </a:r>
            <a:r>
              <a:rPr lang="mr-IN" b="1" dirty="0" smtClean="0"/>
              <a:t>0:1</a:t>
            </a:r>
            <a:r>
              <a:rPr lang="mr-IN" b="1" dirty="0"/>
              <a:t>:</a:t>
            </a:r>
            <a:r>
              <a:rPr lang="mr-IN" b="1" dirty="0" smtClean="0"/>
              <a:t>10</a:t>
            </a:r>
            <a:r>
              <a:rPr lang="es-ES_tradnl" b="1" dirty="0" smtClean="0"/>
              <a:t> = [ 0, 1, 2, 3, 4, 5, 6, 7, 8, 9, 10 ]</a:t>
            </a:r>
            <a:endParaRPr lang="mr-IN" b="1" dirty="0"/>
          </a:p>
          <a:p>
            <a:endParaRPr lang="es-ES" dirty="0"/>
          </a:p>
        </p:txBody>
      </p:sp>
      <p:sp>
        <p:nvSpPr>
          <p:cNvPr id="4" name="Marcador de contenido 2"/>
          <p:cNvSpPr txBox="1">
            <a:spLocks/>
          </p:cNvSpPr>
          <p:nvPr/>
        </p:nvSpPr>
        <p:spPr>
          <a:xfrm>
            <a:off x="333124" y="2428711"/>
            <a:ext cx="8353676" cy="2682906"/>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s-ES_tradnl" dirty="0" smtClean="0"/>
              <a:t>El alfanumérico “ : ” separando a tres números; indica que un vector tendrá una longitud desde el primer número ( </a:t>
            </a:r>
            <a:r>
              <a:rPr lang="es-ES_tradnl" b="1" dirty="0" smtClean="0"/>
              <a:t>0</a:t>
            </a:r>
            <a:r>
              <a:rPr lang="es-ES_tradnl" dirty="0" smtClean="0"/>
              <a:t> ), hasta el último ( </a:t>
            </a:r>
            <a:r>
              <a:rPr lang="es-ES_tradnl" b="1" dirty="0" smtClean="0"/>
              <a:t>10</a:t>
            </a:r>
            <a:r>
              <a:rPr lang="es-ES_tradnl" dirty="0" smtClean="0"/>
              <a:t> ); pero sus elementos incrementarán en intervalos del número que está en medio ( </a:t>
            </a:r>
            <a:r>
              <a:rPr lang="es-ES_tradnl" b="1" dirty="0" smtClean="0"/>
              <a:t>1</a:t>
            </a:r>
            <a:r>
              <a:rPr lang="es-ES_tradnl" dirty="0" smtClean="0"/>
              <a:t> ) </a:t>
            </a:r>
          </a:p>
          <a:p>
            <a:pPr marL="0" indent="0">
              <a:buFont typeface="Arial"/>
              <a:buNone/>
            </a:pPr>
            <a:r>
              <a:rPr lang="es-ES_tradnl" dirty="0" smtClean="0"/>
              <a:t>Para usar ésta función se requieren 3 argumentos de entrada.</a:t>
            </a:r>
          </a:p>
          <a:p>
            <a:pPr marL="0" indent="0">
              <a:buFont typeface="Arial"/>
              <a:buNone/>
            </a:pPr>
            <a:r>
              <a:rPr lang="es-ES_tradnl" dirty="0" smtClean="0"/>
              <a:t>Para construirlo no se utiliza corchete</a:t>
            </a:r>
            <a:endParaRPr lang="mr-IN" dirty="0" smtClean="0"/>
          </a:p>
          <a:p>
            <a:endParaRPr lang="es-ES" dirty="0"/>
          </a:p>
        </p:txBody>
      </p:sp>
      <p:sp>
        <p:nvSpPr>
          <p:cNvPr id="7" name="Marcador de contenido 2"/>
          <p:cNvSpPr txBox="1">
            <a:spLocks/>
          </p:cNvSpPr>
          <p:nvPr/>
        </p:nvSpPr>
        <p:spPr>
          <a:xfrm>
            <a:off x="2604939" y="1093116"/>
            <a:ext cx="5317172" cy="54786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dirty="0" smtClean="0"/>
              <a:t>= [ x</a:t>
            </a:r>
            <a:r>
              <a:rPr lang="es-ES" baseline="-25000" dirty="0" smtClean="0"/>
              <a:t>0 </a:t>
            </a:r>
            <a:r>
              <a:rPr lang="es-ES" dirty="0" smtClean="0"/>
              <a:t>, x</a:t>
            </a:r>
            <a:r>
              <a:rPr lang="es-ES" baseline="-25000" dirty="0" smtClean="0"/>
              <a:t>1</a:t>
            </a:r>
            <a:r>
              <a:rPr lang="es-ES" dirty="0" smtClean="0"/>
              <a:t> , x</a:t>
            </a:r>
            <a:r>
              <a:rPr lang="es-ES" baseline="-25000" dirty="0" smtClean="0"/>
              <a:t>2</a:t>
            </a:r>
            <a:r>
              <a:rPr lang="es-ES" dirty="0" smtClean="0"/>
              <a:t> , x</a:t>
            </a:r>
            <a:r>
              <a:rPr lang="es-ES" baseline="-25000" dirty="0" smtClean="0"/>
              <a:t>3</a:t>
            </a:r>
            <a:r>
              <a:rPr lang="es-ES_tradnl" dirty="0" smtClean="0"/>
              <a:t> , </a:t>
            </a:r>
            <a:r>
              <a:rPr lang="mr-IN" dirty="0" smtClean="0"/>
              <a:t>…</a:t>
            </a:r>
            <a:r>
              <a:rPr lang="es-ES_tradnl" dirty="0" smtClean="0"/>
              <a:t>  x</a:t>
            </a:r>
            <a:r>
              <a:rPr lang="es-ES_tradnl" baseline="-25000" dirty="0" smtClean="0"/>
              <a:t>n-1</a:t>
            </a:r>
            <a:r>
              <a:rPr lang="es-ES_tradnl" dirty="0" smtClean="0"/>
              <a:t> ,  </a:t>
            </a:r>
            <a:r>
              <a:rPr lang="es-ES_tradnl" dirty="0" err="1" smtClean="0"/>
              <a:t>x</a:t>
            </a:r>
            <a:r>
              <a:rPr lang="es-ES_tradnl" baseline="-25000" dirty="0" err="1" smtClean="0"/>
              <a:t>n</a:t>
            </a:r>
            <a:r>
              <a:rPr lang="es-ES_tradnl" baseline="-25000" dirty="0" smtClean="0"/>
              <a:t> </a:t>
            </a:r>
            <a:r>
              <a:rPr lang="es-ES_tradnl" dirty="0" smtClean="0"/>
              <a:t>]</a:t>
            </a:r>
            <a:r>
              <a:rPr lang="es-ES" dirty="0" smtClean="0"/>
              <a:t> </a:t>
            </a:r>
          </a:p>
          <a:p>
            <a:pPr marL="0" indent="0">
              <a:buNone/>
            </a:pPr>
            <a:endParaRPr lang="es-ES" baseline="-25000" dirty="0"/>
          </a:p>
        </p:txBody>
      </p:sp>
      <p:sp>
        <p:nvSpPr>
          <p:cNvPr id="9" name="Marcador de contenido 2"/>
          <p:cNvSpPr txBox="1">
            <a:spLocks/>
          </p:cNvSpPr>
          <p:nvPr/>
        </p:nvSpPr>
        <p:spPr>
          <a:xfrm>
            <a:off x="457199" y="5566070"/>
            <a:ext cx="8120749" cy="725129"/>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s-ES" dirty="0" smtClean="0"/>
              <a:t>E</a:t>
            </a:r>
            <a:r>
              <a:rPr lang="es-ES_tradnl" dirty="0" err="1" smtClean="0"/>
              <a:t>ntre</a:t>
            </a:r>
            <a:r>
              <a:rPr lang="es-ES_tradnl" dirty="0" smtClean="0"/>
              <a:t> menor es ∆x, más elementos tiene el vector</a:t>
            </a:r>
            <a:endParaRPr lang="mr-IN" b="1" dirty="0" smtClean="0"/>
          </a:p>
          <a:p>
            <a:endParaRPr lang="es-ES" dirty="0"/>
          </a:p>
        </p:txBody>
      </p:sp>
      <p:sp>
        <p:nvSpPr>
          <p:cNvPr id="10" name="Marcador de contenido 2"/>
          <p:cNvSpPr txBox="1">
            <a:spLocks/>
          </p:cNvSpPr>
          <p:nvPr/>
        </p:nvSpPr>
        <p:spPr>
          <a:xfrm>
            <a:off x="485524" y="4734231"/>
            <a:ext cx="7828420" cy="7547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dirty="0" smtClean="0"/>
              <a:t>n = 1 + ( </a:t>
            </a:r>
            <a:r>
              <a:rPr lang="es-ES" dirty="0" err="1" smtClean="0"/>
              <a:t>x</a:t>
            </a:r>
            <a:r>
              <a:rPr lang="es-ES" baseline="-25000" dirty="0" err="1" smtClean="0"/>
              <a:t>n</a:t>
            </a:r>
            <a:r>
              <a:rPr lang="es-ES" dirty="0" smtClean="0"/>
              <a:t> – x</a:t>
            </a:r>
            <a:r>
              <a:rPr lang="es-ES" baseline="-25000" dirty="0" smtClean="0"/>
              <a:t>0 </a:t>
            </a:r>
            <a:r>
              <a:rPr lang="es-ES" dirty="0" smtClean="0"/>
              <a:t>)</a:t>
            </a:r>
            <a:r>
              <a:rPr lang="es-ES" dirty="0"/>
              <a:t> </a:t>
            </a:r>
            <a:r>
              <a:rPr lang="es-ES" dirty="0" smtClean="0"/>
              <a:t>/ ∆x</a:t>
            </a:r>
            <a:endParaRPr lang="es-ES" dirty="0"/>
          </a:p>
        </p:txBody>
      </p:sp>
    </p:spTree>
    <p:extLst>
      <p:ext uri="{BB962C8B-B14F-4D97-AF65-F5344CB8AC3E}">
        <p14:creationId xmlns:p14="http://schemas.microsoft.com/office/powerpoint/2010/main" val="3801420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 2 del uso de “:”</a:t>
            </a:r>
            <a:endParaRPr lang="es-ES" dirty="0"/>
          </a:p>
        </p:txBody>
      </p:sp>
      <p:sp>
        <p:nvSpPr>
          <p:cNvPr id="4" name="Marcador de contenido 2"/>
          <p:cNvSpPr txBox="1">
            <a:spLocks/>
          </p:cNvSpPr>
          <p:nvPr/>
        </p:nvSpPr>
        <p:spPr>
          <a:xfrm>
            <a:off x="582121" y="1509541"/>
            <a:ext cx="3623571" cy="7251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s-ES" dirty="0" smtClean="0"/>
              <a:t>x</a:t>
            </a:r>
            <a:r>
              <a:rPr lang="es-ES_tradnl" dirty="0" smtClean="0"/>
              <a:t> =</a:t>
            </a:r>
            <a:r>
              <a:rPr lang="mr-IN" dirty="0" smtClean="0"/>
              <a:t> </a:t>
            </a:r>
            <a:r>
              <a:rPr lang="es-ES_tradnl" b="1" dirty="0" smtClean="0"/>
              <a:t> -5 </a:t>
            </a:r>
            <a:r>
              <a:rPr lang="mr-IN" b="1" dirty="0" smtClean="0"/>
              <a:t>:</a:t>
            </a:r>
            <a:r>
              <a:rPr lang="es-ES_tradnl" b="1" dirty="0" smtClean="0"/>
              <a:t> 0.001 </a:t>
            </a:r>
            <a:r>
              <a:rPr lang="mr-IN" b="1" dirty="0" smtClean="0"/>
              <a:t>:</a:t>
            </a:r>
            <a:r>
              <a:rPr lang="es-ES_tradnl" b="1" dirty="0" smtClean="0"/>
              <a:t> 5</a:t>
            </a:r>
            <a:endParaRPr lang="mr-IN" b="1" dirty="0" smtClean="0"/>
          </a:p>
          <a:p>
            <a:endParaRPr lang="es-ES" dirty="0"/>
          </a:p>
        </p:txBody>
      </p:sp>
      <p:sp>
        <p:nvSpPr>
          <p:cNvPr id="5" name="Marcador de contenido 2"/>
          <p:cNvSpPr txBox="1">
            <a:spLocks/>
          </p:cNvSpPr>
          <p:nvPr/>
        </p:nvSpPr>
        <p:spPr>
          <a:xfrm>
            <a:off x="457200" y="2272697"/>
            <a:ext cx="8120749" cy="190196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s-ES_tradnl" dirty="0" smtClean="0"/>
              <a:t>En este ejemplo la distancia que recorre el vector es de 10 unidades. Separados una milésima cada uno, por ello el vector tendrá 10,001 elementos </a:t>
            </a:r>
            <a:endParaRPr lang="mr-IN" b="1" dirty="0" smtClean="0"/>
          </a:p>
          <a:p>
            <a:endParaRPr lang="es-ES" dirty="0"/>
          </a:p>
        </p:txBody>
      </p:sp>
      <p:sp>
        <p:nvSpPr>
          <p:cNvPr id="6" name="Marcador de contenido 2"/>
          <p:cNvSpPr txBox="1">
            <a:spLocks/>
          </p:cNvSpPr>
          <p:nvPr/>
        </p:nvSpPr>
        <p:spPr>
          <a:xfrm>
            <a:off x="145742" y="5056671"/>
            <a:ext cx="8796562" cy="6700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s-ES" sz="2400" dirty="0" smtClean="0"/>
              <a:t>x</a:t>
            </a:r>
            <a:r>
              <a:rPr lang="es-ES_tradnl" sz="2400" dirty="0" smtClean="0"/>
              <a:t> =</a:t>
            </a:r>
            <a:r>
              <a:rPr lang="mr-IN" sz="2400" dirty="0" smtClean="0"/>
              <a:t> </a:t>
            </a:r>
            <a:r>
              <a:rPr lang="es-ES_tradnl" sz="2400" dirty="0" smtClean="0"/>
              <a:t>[ –5, -4.999, -4.998, -4.997, </a:t>
            </a:r>
            <a:r>
              <a:rPr lang="mr-IN" sz="2400" dirty="0" smtClean="0"/>
              <a:t>…</a:t>
            </a:r>
            <a:r>
              <a:rPr lang="es-ES_tradnl" sz="2400" dirty="0" smtClean="0"/>
              <a:t> -0.001, 0, 0.001, </a:t>
            </a:r>
            <a:r>
              <a:rPr lang="mr-IN" sz="2400" dirty="0" smtClean="0"/>
              <a:t>…</a:t>
            </a:r>
            <a:r>
              <a:rPr lang="es-ES_tradnl" sz="2400" dirty="0" smtClean="0"/>
              <a:t> 4.998, 4.999, 5 ]</a:t>
            </a:r>
            <a:r>
              <a:rPr lang="es-ES_tradnl" sz="2400" b="1" dirty="0" smtClean="0"/>
              <a:t> </a:t>
            </a:r>
            <a:endParaRPr lang="es-ES" sz="2400" dirty="0"/>
          </a:p>
        </p:txBody>
      </p:sp>
    </p:spTree>
    <p:extLst>
      <p:ext uri="{BB962C8B-B14F-4D97-AF65-F5344CB8AC3E}">
        <p14:creationId xmlns:p14="http://schemas.microsoft.com/office/powerpoint/2010/main" val="1267842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768663"/>
          </a:xfrm>
        </p:spPr>
        <p:txBody>
          <a:bodyPr>
            <a:normAutofit/>
          </a:bodyPr>
          <a:lstStyle/>
          <a:p>
            <a:r>
              <a:rPr lang="es-ES" sz="3600" dirty="0" smtClean="0"/>
              <a:t>Comando </a:t>
            </a:r>
            <a:r>
              <a:rPr lang="es-ES" sz="3600" b="1" dirty="0" err="1" smtClean="0">
                <a:solidFill>
                  <a:srgbClr val="FF0000"/>
                </a:solidFill>
              </a:rPr>
              <a:t>linspace</a:t>
            </a:r>
            <a:r>
              <a:rPr lang="es-ES" sz="3600" dirty="0" smtClean="0"/>
              <a:t> (Espaciamiento lineal)</a:t>
            </a:r>
            <a:endParaRPr lang="es-ES" sz="3600" dirty="0"/>
          </a:p>
        </p:txBody>
      </p:sp>
      <p:sp>
        <p:nvSpPr>
          <p:cNvPr id="3" name="Marcador de contenido 2"/>
          <p:cNvSpPr>
            <a:spLocks noGrp="1"/>
          </p:cNvSpPr>
          <p:nvPr>
            <p:ph idx="1"/>
          </p:nvPr>
        </p:nvSpPr>
        <p:spPr>
          <a:xfrm>
            <a:off x="457200" y="2302363"/>
            <a:ext cx="8229600" cy="694094"/>
          </a:xfrm>
        </p:spPr>
        <p:txBody>
          <a:bodyPr>
            <a:normAutofit/>
          </a:bodyPr>
          <a:lstStyle/>
          <a:p>
            <a:pPr marL="0" indent="0">
              <a:buNone/>
            </a:pPr>
            <a:r>
              <a:rPr lang="es-ES_tradnl" dirty="0" smtClean="0"/>
              <a:t>x</a:t>
            </a:r>
            <a:r>
              <a:rPr lang="mr-IN" dirty="0" smtClean="0"/>
              <a:t> </a:t>
            </a:r>
            <a:r>
              <a:rPr lang="mr-IN" dirty="0"/>
              <a:t>= </a:t>
            </a:r>
            <a:r>
              <a:rPr lang="mr-IN" dirty="0" smtClean="0"/>
              <a:t>linspace</a:t>
            </a:r>
            <a:r>
              <a:rPr lang="es-ES_tradnl" dirty="0" smtClean="0"/>
              <a:t> ( 5</a:t>
            </a:r>
            <a:r>
              <a:rPr lang="mr-IN" dirty="0" smtClean="0"/>
              <a:t>,</a:t>
            </a:r>
            <a:r>
              <a:rPr lang="es-ES_tradnl" dirty="0" smtClean="0"/>
              <a:t> 10, 6 ) = [ 5, 6, 7, 8, 9, 10 </a:t>
            </a:r>
            <a:r>
              <a:rPr lang="es-ES_tradnl" dirty="0"/>
              <a:t>]</a:t>
            </a:r>
            <a:endParaRPr lang="es-ES_tradnl" dirty="0" smtClean="0"/>
          </a:p>
        </p:txBody>
      </p:sp>
      <p:sp>
        <p:nvSpPr>
          <p:cNvPr id="4" name="Título 1"/>
          <p:cNvSpPr txBox="1">
            <a:spLocks/>
          </p:cNvSpPr>
          <p:nvPr/>
        </p:nvSpPr>
        <p:spPr>
          <a:xfrm>
            <a:off x="457200" y="3223332"/>
            <a:ext cx="8229600" cy="3394624"/>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dirty="0" smtClean="0"/>
              <a:t>Nuevamente tiene tres argumentos de entrada y no se usan corchetes para su ejecución.</a:t>
            </a:r>
          </a:p>
          <a:p>
            <a:endParaRPr lang="es-ES" dirty="0"/>
          </a:p>
          <a:p>
            <a:r>
              <a:rPr lang="es-ES" dirty="0" smtClean="0"/>
              <a:t>El primer número nos indica el origen del vector.</a:t>
            </a:r>
          </a:p>
          <a:p>
            <a:r>
              <a:rPr lang="es-ES" dirty="0" smtClean="0"/>
              <a:t> </a:t>
            </a:r>
            <a:r>
              <a:rPr lang="es-ES" dirty="0"/>
              <a:t>E</a:t>
            </a:r>
            <a:r>
              <a:rPr lang="es-ES" dirty="0" smtClean="0"/>
              <a:t>l segundo número indica el final del mismo.</a:t>
            </a:r>
          </a:p>
          <a:p>
            <a:r>
              <a:rPr lang="es-ES" dirty="0" smtClean="0"/>
              <a:t>Y el tercer número indica el número de elementos en el vector</a:t>
            </a:r>
            <a:r>
              <a:rPr lang="es-ES" dirty="0"/>
              <a:t>.</a:t>
            </a:r>
          </a:p>
        </p:txBody>
      </p:sp>
      <p:sp>
        <p:nvSpPr>
          <p:cNvPr id="5" name="Marcador de contenido 2"/>
          <p:cNvSpPr txBox="1">
            <a:spLocks/>
          </p:cNvSpPr>
          <p:nvPr/>
        </p:nvSpPr>
        <p:spPr>
          <a:xfrm>
            <a:off x="609600" y="1417638"/>
            <a:ext cx="8229600" cy="78474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s-ES_tradnl" dirty="0" smtClean="0"/>
              <a:t>x</a:t>
            </a:r>
            <a:r>
              <a:rPr lang="mr-IN" dirty="0" smtClean="0"/>
              <a:t> = linspace</a:t>
            </a:r>
            <a:r>
              <a:rPr lang="es-ES_tradnl" dirty="0" smtClean="0"/>
              <a:t> (x</a:t>
            </a:r>
            <a:r>
              <a:rPr lang="es-ES_tradnl" baseline="-25000" dirty="0" smtClean="0"/>
              <a:t>0</a:t>
            </a:r>
            <a:r>
              <a:rPr lang="mr-IN" dirty="0" smtClean="0"/>
              <a:t>,</a:t>
            </a:r>
            <a:r>
              <a:rPr lang="es-ES_tradnl" dirty="0" err="1" smtClean="0"/>
              <a:t>x</a:t>
            </a:r>
            <a:r>
              <a:rPr lang="es-ES_tradnl" baseline="-25000" dirty="0" err="1" smtClean="0"/>
              <a:t>n</a:t>
            </a:r>
            <a:r>
              <a:rPr lang="mr-IN" dirty="0" smtClean="0"/>
              <a:t>, </a:t>
            </a:r>
            <a:r>
              <a:rPr lang="es-ES_tradnl" dirty="0" smtClean="0"/>
              <a:t>n )</a:t>
            </a:r>
            <a:endParaRPr lang="es-ES" dirty="0"/>
          </a:p>
        </p:txBody>
      </p:sp>
    </p:spTree>
    <p:extLst>
      <p:ext uri="{BB962C8B-B14F-4D97-AF65-F5344CB8AC3E}">
        <p14:creationId xmlns:p14="http://schemas.microsoft.com/office/powerpoint/2010/main" val="769476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Se pueden construir vectores equivalentes con ambas funciones </a:t>
            </a:r>
            <a:endParaRPr lang="es-ES" dirty="0"/>
          </a:p>
        </p:txBody>
      </p:sp>
      <p:pic>
        <p:nvPicPr>
          <p:cNvPr id="4" name="Imagen 3" descr="Captura de pantalla 2021-03-11 a la(s) 17.43.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4223"/>
            <a:ext cx="7452048" cy="4281456"/>
          </a:xfrm>
          <a:prstGeom prst="rect">
            <a:avLst/>
          </a:prstGeom>
        </p:spPr>
      </p:pic>
    </p:spTree>
    <p:extLst>
      <p:ext uri="{BB962C8B-B14F-4D97-AF65-F5344CB8AC3E}">
        <p14:creationId xmlns:p14="http://schemas.microsoft.com/office/powerpoint/2010/main" val="117878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Operaciones con vectores</a:t>
            </a:r>
            <a:endParaRPr lang="es-ES" dirty="0"/>
          </a:p>
        </p:txBody>
      </p:sp>
      <p:pic>
        <p:nvPicPr>
          <p:cNvPr id="5" name="Imagen 4" descr="Captura de pantalla 2021-03-12 a la(s) 09.52.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3622"/>
            <a:ext cx="9144000" cy="3835726"/>
          </a:xfrm>
          <a:prstGeom prst="rect">
            <a:avLst/>
          </a:prstGeom>
        </p:spPr>
      </p:pic>
    </p:spTree>
    <p:extLst>
      <p:ext uri="{BB962C8B-B14F-4D97-AF65-F5344CB8AC3E}">
        <p14:creationId xmlns:p14="http://schemas.microsoft.com/office/powerpoint/2010/main" val="185760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Comando </a:t>
            </a:r>
            <a:r>
              <a:rPr lang="es-ES" b="1" dirty="0" err="1" smtClean="0">
                <a:solidFill>
                  <a:srgbClr val="FF0000"/>
                </a:solidFill>
              </a:rPr>
              <a:t>plot</a:t>
            </a:r>
            <a:r>
              <a:rPr lang="es-ES" b="1" dirty="0" smtClean="0">
                <a:solidFill>
                  <a:srgbClr val="FF0000"/>
                </a:solidFill>
              </a:rPr>
              <a:t>(X,Y)</a:t>
            </a:r>
            <a:endParaRPr lang="es-ES" b="1" dirty="0">
              <a:solidFill>
                <a:srgbClr val="FF0000"/>
              </a:solidFill>
            </a:endParaRPr>
          </a:p>
        </p:txBody>
      </p:sp>
      <p:sp>
        <p:nvSpPr>
          <p:cNvPr id="3" name="Marcador de contenido 2"/>
          <p:cNvSpPr>
            <a:spLocks noGrp="1"/>
          </p:cNvSpPr>
          <p:nvPr>
            <p:ph idx="1"/>
          </p:nvPr>
        </p:nvSpPr>
        <p:spPr>
          <a:xfrm>
            <a:off x="457200" y="1600200"/>
            <a:ext cx="8229600" cy="1881491"/>
          </a:xfrm>
        </p:spPr>
        <p:txBody>
          <a:bodyPr/>
          <a:lstStyle/>
          <a:p>
            <a:r>
              <a:rPr lang="es-ES" dirty="0" smtClean="0"/>
              <a:t>Requiere dos argumentos de entrada, que deben ser vectores con el m</a:t>
            </a:r>
            <a:r>
              <a:rPr lang="es-ES" dirty="0"/>
              <a:t>i</a:t>
            </a:r>
            <a:r>
              <a:rPr lang="es-ES" dirty="0" smtClean="0"/>
              <a:t>smo número de elementos</a:t>
            </a:r>
            <a:endParaRPr lang="es-ES" dirty="0"/>
          </a:p>
        </p:txBody>
      </p:sp>
    </p:spTree>
    <p:extLst>
      <p:ext uri="{BB962C8B-B14F-4D97-AF65-F5344CB8AC3E}">
        <p14:creationId xmlns:p14="http://schemas.microsoft.com/office/powerpoint/2010/main" val="3513692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21-03-12 a la(s) 07.5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2844"/>
            <a:ext cx="9144000" cy="4457435"/>
          </a:xfrm>
          <a:prstGeom prst="rect">
            <a:avLst/>
          </a:prstGeom>
        </p:spPr>
      </p:pic>
    </p:spTree>
    <p:extLst>
      <p:ext uri="{BB962C8B-B14F-4D97-AF65-F5344CB8AC3E}">
        <p14:creationId xmlns:p14="http://schemas.microsoft.com/office/powerpoint/2010/main" val="2824832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1-03-12 a la(s) 07.53.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92" y="0"/>
            <a:ext cx="8955174" cy="6858000"/>
          </a:xfrm>
          <a:prstGeom prst="rect">
            <a:avLst/>
          </a:prstGeom>
        </p:spPr>
      </p:pic>
    </p:spTree>
    <p:extLst>
      <p:ext uri="{BB962C8B-B14F-4D97-AF65-F5344CB8AC3E}">
        <p14:creationId xmlns:p14="http://schemas.microsoft.com/office/powerpoint/2010/main" val="290638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1-03-12 a la(s) 07.54.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861" y="1718948"/>
            <a:ext cx="8524184" cy="4620356"/>
          </a:xfrm>
          <a:prstGeom prst="rect">
            <a:avLst/>
          </a:prstGeom>
        </p:spPr>
      </p:pic>
      <p:sp>
        <p:nvSpPr>
          <p:cNvPr id="5" name="Título 1"/>
          <p:cNvSpPr>
            <a:spLocks noGrp="1"/>
          </p:cNvSpPr>
          <p:nvPr>
            <p:ph type="title"/>
          </p:nvPr>
        </p:nvSpPr>
        <p:spPr>
          <a:xfrm>
            <a:off x="457200" y="274638"/>
            <a:ext cx="8229600" cy="1143000"/>
          </a:xfrm>
        </p:spPr>
        <p:txBody>
          <a:bodyPr/>
          <a:lstStyle/>
          <a:p>
            <a:r>
              <a:rPr lang="es-ES" dirty="0" smtClean="0"/>
              <a:t>Comando </a:t>
            </a:r>
            <a:r>
              <a:rPr lang="es-ES" b="1" dirty="0" err="1" smtClean="0">
                <a:solidFill>
                  <a:srgbClr val="FF0000"/>
                </a:solidFill>
              </a:rPr>
              <a:t>plot</a:t>
            </a:r>
            <a:r>
              <a:rPr lang="es-ES" b="1" dirty="0" smtClean="0">
                <a:solidFill>
                  <a:srgbClr val="FF0000"/>
                </a:solidFill>
              </a:rPr>
              <a:t>(X,Y,‘S’)</a:t>
            </a:r>
            <a:endParaRPr lang="es-ES" b="1" dirty="0">
              <a:solidFill>
                <a:srgbClr val="FF0000"/>
              </a:solidFill>
            </a:endParaRPr>
          </a:p>
        </p:txBody>
      </p:sp>
    </p:spTree>
    <p:extLst>
      <p:ext uri="{BB962C8B-B14F-4D97-AF65-F5344CB8AC3E}">
        <p14:creationId xmlns:p14="http://schemas.microsoft.com/office/powerpoint/2010/main" val="4234813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Vector en programación vs vector físico</a:t>
            </a:r>
            <a:endParaRPr lang="es-ES" dirty="0"/>
          </a:p>
        </p:txBody>
      </p:sp>
      <p:sp>
        <p:nvSpPr>
          <p:cNvPr id="3" name="Marcador de contenido 2"/>
          <p:cNvSpPr>
            <a:spLocks noGrp="1"/>
          </p:cNvSpPr>
          <p:nvPr>
            <p:ph idx="1"/>
          </p:nvPr>
        </p:nvSpPr>
        <p:spPr>
          <a:xfrm>
            <a:off x="333728" y="2232036"/>
            <a:ext cx="3042945" cy="1108492"/>
          </a:xfrm>
        </p:spPr>
        <p:txBody>
          <a:bodyPr/>
          <a:lstStyle/>
          <a:p>
            <a:r>
              <a:rPr lang="es-ES" dirty="0" smtClean="0"/>
              <a:t>Vector físico</a:t>
            </a:r>
            <a:endParaRPr lang="es-ES" dirty="0"/>
          </a:p>
        </p:txBody>
      </p:sp>
      <p:cxnSp>
        <p:nvCxnSpPr>
          <p:cNvPr id="5" name="Conector recto de flecha 4"/>
          <p:cNvCxnSpPr/>
          <p:nvPr/>
        </p:nvCxnSpPr>
        <p:spPr>
          <a:xfrm flipV="1">
            <a:off x="764470" y="1447379"/>
            <a:ext cx="2612203" cy="43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Conector recto de flecha 5"/>
          <p:cNvCxnSpPr/>
          <p:nvPr/>
        </p:nvCxnSpPr>
        <p:spPr>
          <a:xfrm flipV="1">
            <a:off x="5335934" y="972456"/>
            <a:ext cx="2666300" cy="929199"/>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1" name="Marcador de contenido 2"/>
          <p:cNvSpPr txBox="1">
            <a:spLocks/>
          </p:cNvSpPr>
          <p:nvPr/>
        </p:nvSpPr>
        <p:spPr>
          <a:xfrm>
            <a:off x="4161648" y="2264322"/>
            <a:ext cx="4736378" cy="11084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smtClean="0"/>
              <a:t>Vectores matemáticos o de programación</a:t>
            </a:r>
            <a:endParaRPr lang="es-ES" dirty="0"/>
          </a:p>
        </p:txBody>
      </p:sp>
      <p:sp>
        <p:nvSpPr>
          <p:cNvPr id="12" name="Marcador de contenido 2"/>
          <p:cNvSpPr txBox="1">
            <a:spLocks/>
          </p:cNvSpPr>
          <p:nvPr/>
        </p:nvSpPr>
        <p:spPr>
          <a:xfrm>
            <a:off x="189179" y="3623367"/>
            <a:ext cx="3042945" cy="6838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smtClean="0"/>
              <a:t>[∆x] = [</a:t>
            </a:r>
            <a:r>
              <a:rPr lang="es-ES" dirty="0" err="1" smtClean="0"/>
              <a:t>x</a:t>
            </a:r>
            <a:r>
              <a:rPr lang="es-ES" baseline="-25000" dirty="0" err="1" smtClean="0"/>
              <a:t>f</a:t>
            </a:r>
            <a:r>
              <a:rPr lang="es-ES" dirty="0" smtClean="0"/>
              <a:t> – x</a:t>
            </a:r>
            <a:r>
              <a:rPr lang="es-ES" baseline="-25000" dirty="0" smtClean="0"/>
              <a:t>0</a:t>
            </a:r>
            <a:r>
              <a:rPr lang="es-ES" dirty="0"/>
              <a:t>]</a:t>
            </a:r>
            <a:endParaRPr lang="es-ES" baseline="-25000" dirty="0"/>
          </a:p>
        </p:txBody>
      </p:sp>
      <p:sp>
        <p:nvSpPr>
          <p:cNvPr id="13" name="Marcador de contenido 2"/>
          <p:cNvSpPr txBox="1">
            <a:spLocks/>
          </p:cNvSpPr>
          <p:nvPr/>
        </p:nvSpPr>
        <p:spPr>
          <a:xfrm>
            <a:off x="4378189" y="3517657"/>
            <a:ext cx="4519837" cy="7895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dirty="0" smtClean="0"/>
              <a:t>[ x</a:t>
            </a:r>
            <a:r>
              <a:rPr lang="es-ES" baseline="-25000" dirty="0" smtClean="0"/>
              <a:t>0</a:t>
            </a:r>
            <a:r>
              <a:rPr lang="es-ES" dirty="0" smtClean="0"/>
              <a:t>, x</a:t>
            </a:r>
            <a:r>
              <a:rPr lang="es-ES" baseline="-25000" dirty="0" smtClean="0"/>
              <a:t>1</a:t>
            </a:r>
            <a:r>
              <a:rPr lang="es-ES" dirty="0" smtClean="0"/>
              <a:t> , x</a:t>
            </a:r>
            <a:r>
              <a:rPr lang="es-ES" baseline="-25000" dirty="0" smtClean="0"/>
              <a:t>2</a:t>
            </a:r>
            <a:r>
              <a:rPr lang="es-ES" dirty="0" smtClean="0"/>
              <a:t> , x</a:t>
            </a:r>
            <a:r>
              <a:rPr lang="es-ES" baseline="-25000" dirty="0" smtClean="0"/>
              <a:t>3</a:t>
            </a:r>
            <a:r>
              <a:rPr lang="es-ES" dirty="0" smtClean="0"/>
              <a:t> , </a:t>
            </a:r>
            <a:r>
              <a:rPr lang="mr-IN" dirty="0" smtClean="0"/>
              <a:t>…</a:t>
            </a:r>
            <a:r>
              <a:rPr lang="es-ES_tradnl" dirty="0"/>
              <a:t> </a:t>
            </a:r>
            <a:r>
              <a:rPr lang="es-ES_tradnl" dirty="0" smtClean="0"/>
              <a:t>, x</a:t>
            </a:r>
            <a:r>
              <a:rPr lang="es-ES_tradnl" baseline="-25000" dirty="0" smtClean="0"/>
              <a:t>n-1</a:t>
            </a:r>
            <a:r>
              <a:rPr lang="es-ES_tradnl" dirty="0" smtClean="0"/>
              <a:t>, </a:t>
            </a:r>
            <a:r>
              <a:rPr lang="es-ES_tradnl" dirty="0" err="1" smtClean="0"/>
              <a:t>x</a:t>
            </a:r>
            <a:r>
              <a:rPr lang="es-ES_tradnl" baseline="-25000" dirty="0" err="1" smtClean="0"/>
              <a:t>n</a:t>
            </a:r>
            <a:r>
              <a:rPr lang="es-ES_tradnl" dirty="0" smtClean="0"/>
              <a:t>]</a:t>
            </a:r>
            <a:r>
              <a:rPr lang="es-ES" dirty="0" smtClean="0"/>
              <a:t> </a:t>
            </a:r>
            <a:endParaRPr lang="es-ES" baseline="-25000" dirty="0"/>
          </a:p>
        </p:txBody>
      </p:sp>
      <p:sp>
        <p:nvSpPr>
          <p:cNvPr id="16" name="Marcador de contenido 2"/>
          <p:cNvSpPr txBox="1">
            <a:spLocks/>
          </p:cNvSpPr>
          <p:nvPr/>
        </p:nvSpPr>
        <p:spPr>
          <a:xfrm>
            <a:off x="116905" y="4592709"/>
            <a:ext cx="3042945" cy="68387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smtClean="0"/>
              <a:t>Valores infinitos</a:t>
            </a:r>
            <a:endParaRPr lang="es-ES" baseline="-25000" dirty="0"/>
          </a:p>
        </p:txBody>
      </p:sp>
      <p:sp>
        <p:nvSpPr>
          <p:cNvPr id="17" name="Marcador de contenido 2"/>
          <p:cNvSpPr txBox="1">
            <a:spLocks/>
          </p:cNvSpPr>
          <p:nvPr/>
        </p:nvSpPr>
        <p:spPr>
          <a:xfrm>
            <a:off x="5080285" y="4307246"/>
            <a:ext cx="2108330" cy="229006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dirty="0" smtClean="0"/>
              <a:t>x</a:t>
            </a:r>
            <a:r>
              <a:rPr lang="es-ES" baseline="-25000" dirty="0" smtClean="0"/>
              <a:t>1</a:t>
            </a:r>
            <a:r>
              <a:rPr lang="es-ES" dirty="0" smtClean="0"/>
              <a:t>= x</a:t>
            </a:r>
            <a:r>
              <a:rPr lang="es-ES" baseline="-25000" dirty="0" smtClean="0"/>
              <a:t>0</a:t>
            </a:r>
            <a:r>
              <a:rPr lang="es-ES" dirty="0" smtClean="0"/>
              <a:t> + ∆x</a:t>
            </a:r>
          </a:p>
          <a:p>
            <a:pPr marL="0" indent="0">
              <a:buNone/>
            </a:pPr>
            <a:r>
              <a:rPr lang="es-ES" dirty="0" smtClean="0"/>
              <a:t>x</a:t>
            </a:r>
            <a:r>
              <a:rPr lang="es-ES" baseline="-25000" dirty="0" smtClean="0"/>
              <a:t>2</a:t>
            </a:r>
            <a:r>
              <a:rPr lang="es-ES" dirty="0" smtClean="0"/>
              <a:t>= x</a:t>
            </a:r>
            <a:r>
              <a:rPr lang="es-ES" baseline="-25000" dirty="0" smtClean="0"/>
              <a:t>1</a:t>
            </a:r>
            <a:r>
              <a:rPr lang="es-ES" dirty="0" smtClean="0"/>
              <a:t> </a:t>
            </a:r>
            <a:r>
              <a:rPr lang="es-ES" dirty="0"/>
              <a:t>+ ∆x </a:t>
            </a:r>
            <a:endParaRPr lang="es-ES" baseline="-25000" dirty="0"/>
          </a:p>
          <a:p>
            <a:pPr marL="0" indent="0">
              <a:buNone/>
            </a:pPr>
            <a:r>
              <a:rPr lang="es-ES" dirty="0" smtClean="0"/>
              <a:t>x</a:t>
            </a:r>
            <a:r>
              <a:rPr lang="es-ES" baseline="-25000" dirty="0" smtClean="0"/>
              <a:t>3</a:t>
            </a:r>
            <a:r>
              <a:rPr lang="es-ES" dirty="0" smtClean="0"/>
              <a:t>= x</a:t>
            </a:r>
            <a:r>
              <a:rPr lang="es-ES" baseline="-25000" dirty="0" smtClean="0"/>
              <a:t>2</a:t>
            </a:r>
            <a:r>
              <a:rPr lang="es-ES" dirty="0" smtClean="0"/>
              <a:t> </a:t>
            </a:r>
            <a:r>
              <a:rPr lang="es-ES" dirty="0"/>
              <a:t>+ ∆x </a:t>
            </a:r>
            <a:endParaRPr lang="es-ES" baseline="-25000" dirty="0"/>
          </a:p>
          <a:p>
            <a:pPr marL="0" indent="0">
              <a:buNone/>
            </a:pPr>
            <a:r>
              <a:rPr lang="es-ES" dirty="0" smtClean="0"/>
              <a:t> </a:t>
            </a:r>
            <a:r>
              <a:rPr lang="mr-IN" dirty="0" smtClean="0"/>
              <a:t>…</a:t>
            </a:r>
            <a:endParaRPr lang="es-ES_tradnl" dirty="0" smtClean="0"/>
          </a:p>
          <a:p>
            <a:pPr marL="0" indent="0">
              <a:buNone/>
            </a:pPr>
            <a:r>
              <a:rPr lang="es-ES" dirty="0" err="1" smtClean="0"/>
              <a:t>x</a:t>
            </a:r>
            <a:r>
              <a:rPr lang="es-ES" baseline="-25000" dirty="0" err="1" smtClean="0"/>
              <a:t>n</a:t>
            </a:r>
            <a:r>
              <a:rPr lang="es-ES" dirty="0" smtClean="0"/>
              <a:t>= x</a:t>
            </a:r>
            <a:r>
              <a:rPr lang="es-ES" baseline="-25000" dirty="0" smtClean="0"/>
              <a:t>n-1</a:t>
            </a:r>
            <a:r>
              <a:rPr lang="es-ES" dirty="0" smtClean="0"/>
              <a:t> </a:t>
            </a:r>
            <a:r>
              <a:rPr lang="es-ES" dirty="0"/>
              <a:t>+ ∆x </a:t>
            </a:r>
            <a:endParaRPr lang="es-ES" baseline="-25000" dirty="0"/>
          </a:p>
          <a:p>
            <a:pPr marL="0" indent="0">
              <a:buNone/>
            </a:pPr>
            <a:endParaRPr lang="es-ES" baseline="-25000" dirty="0"/>
          </a:p>
        </p:txBody>
      </p:sp>
    </p:spTree>
    <p:extLst>
      <p:ext uri="{BB962C8B-B14F-4D97-AF65-F5344CB8AC3E}">
        <p14:creationId xmlns:p14="http://schemas.microsoft.com/office/powerpoint/2010/main" val="1455476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1-03-12 a la(s) 08.01.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406" y="593019"/>
            <a:ext cx="3172041" cy="2312621"/>
          </a:xfrm>
          <a:prstGeom prst="rect">
            <a:avLst/>
          </a:prstGeom>
        </p:spPr>
      </p:pic>
      <p:pic>
        <p:nvPicPr>
          <p:cNvPr id="5" name="Imagen 4" descr="Captura de pantalla 2021-03-12 a la(s) 08.00.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876" y="3153229"/>
            <a:ext cx="3057123" cy="3704771"/>
          </a:xfrm>
          <a:prstGeom prst="rect">
            <a:avLst/>
          </a:prstGeom>
        </p:spPr>
      </p:pic>
      <p:pic>
        <p:nvPicPr>
          <p:cNvPr id="6" name="Imagen 5" descr="Captura de pantalla 2021-03-12 a la(s) 07.59.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53229"/>
            <a:ext cx="3144736" cy="3704771"/>
          </a:xfrm>
          <a:prstGeom prst="rect">
            <a:avLst/>
          </a:prstGeom>
        </p:spPr>
      </p:pic>
      <p:pic>
        <p:nvPicPr>
          <p:cNvPr id="7" name="Imagen 6" descr="Captura de pantalla 2021-03-12 a la(s) 08.00.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3200" y="3153229"/>
            <a:ext cx="2963676" cy="3704771"/>
          </a:xfrm>
          <a:prstGeom prst="rect">
            <a:avLst/>
          </a:prstGeom>
        </p:spPr>
      </p:pic>
    </p:spTree>
    <p:extLst>
      <p:ext uri="{BB962C8B-B14F-4D97-AF65-F5344CB8AC3E}">
        <p14:creationId xmlns:p14="http://schemas.microsoft.com/office/powerpoint/2010/main" val="4066752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63595"/>
            <a:ext cx="8229600" cy="653014"/>
          </a:xfrm>
        </p:spPr>
        <p:txBody>
          <a:bodyPr>
            <a:normAutofit fontScale="90000"/>
          </a:bodyPr>
          <a:lstStyle/>
          <a:p>
            <a:r>
              <a:rPr lang="es-ES" dirty="0" smtClean="0"/>
              <a:t>Gráficas 2D por sustitución directa</a:t>
            </a:r>
            <a:endParaRPr lang="es-ES" dirty="0"/>
          </a:p>
        </p:txBody>
      </p:sp>
      <p:sp>
        <p:nvSpPr>
          <p:cNvPr id="3" name="Marcador de contenido 2"/>
          <p:cNvSpPr>
            <a:spLocks noGrp="1"/>
          </p:cNvSpPr>
          <p:nvPr>
            <p:ph idx="1"/>
          </p:nvPr>
        </p:nvSpPr>
        <p:spPr>
          <a:xfrm>
            <a:off x="457200" y="1016000"/>
            <a:ext cx="8229600" cy="5433391"/>
          </a:xfrm>
        </p:spPr>
        <p:txBody>
          <a:bodyPr>
            <a:normAutofit fontScale="77500" lnSpcReduction="20000"/>
          </a:bodyPr>
          <a:lstStyle/>
          <a:p>
            <a:pPr marL="0" indent="0">
              <a:buNone/>
            </a:pPr>
            <a:r>
              <a:rPr lang="es-ES" dirty="0" smtClean="0"/>
              <a:t>Para poder graficar en 2D (</a:t>
            </a:r>
            <a:r>
              <a:rPr lang="es-ES" dirty="0" err="1" smtClean="0"/>
              <a:t>x,y</a:t>
            </a:r>
            <a:r>
              <a:rPr lang="es-ES" dirty="0" smtClean="0"/>
              <a:t>) o plano cartesiano, se requieren cumplir los siguientes pasos:</a:t>
            </a:r>
          </a:p>
          <a:p>
            <a:pPr marL="0" indent="0">
              <a:buNone/>
            </a:pPr>
            <a:endParaRPr lang="es-ES" dirty="0" smtClean="0"/>
          </a:p>
          <a:p>
            <a:r>
              <a:rPr lang="es-ES" dirty="0" smtClean="0"/>
              <a:t>1. Se deben definir </a:t>
            </a:r>
            <a:r>
              <a:rPr lang="es-ES" b="1" i="1" dirty="0" smtClean="0"/>
              <a:t>x</a:t>
            </a:r>
            <a:r>
              <a:rPr lang="es-ES" dirty="0" smtClean="0"/>
              <a:t> y </a:t>
            </a:r>
            <a:r>
              <a:rPr lang="es-ES" b="1" i="1" dirty="0" smtClean="0"/>
              <a:t>y</a:t>
            </a:r>
            <a:r>
              <a:rPr lang="es-ES" dirty="0" smtClean="0"/>
              <a:t>. Ya sea ambos como vectores o bien, se define primeramente </a:t>
            </a:r>
            <a:r>
              <a:rPr lang="es-ES" b="1" i="1" dirty="0" smtClean="0"/>
              <a:t>x</a:t>
            </a:r>
            <a:r>
              <a:rPr lang="es-ES" dirty="0" smtClean="0"/>
              <a:t> (como vector) y después </a:t>
            </a:r>
            <a:r>
              <a:rPr lang="es-ES" b="1" i="1" dirty="0" smtClean="0"/>
              <a:t>y</a:t>
            </a:r>
            <a:r>
              <a:rPr lang="es-ES" dirty="0" smtClean="0"/>
              <a:t> se pone como una función de </a:t>
            </a:r>
            <a:r>
              <a:rPr lang="es-ES" b="1" i="1" dirty="0" smtClean="0"/>
              <a:t>x</a:t>
            </a:r>
          </a:p>
          <a:p>
            <a:pPr marL="0" indent="0">
              <a:buNone/>
            </a:pPr>
            <a:r>
              <a:rPr lang="es-ES" b="1" i="1" dirty="0" smtClean="0"/>
              <a:t>x = 0:</a:t>
            </a:r>
            <a:r>
              <a:rPr lang="es-ES" b="1" i="1" dirty="0" smtClean="0"/>
              <a:t>0.1</a:t>
            </a:r>
            <a:r>
              <a:rPr lang="es-ES" b="1" i="1" dirty="0" smtClean="0"/>
              <a:t>:2*pi</a:t>
            </a:r>
          </a:p>
          <a:p>
            <a:pPr marL="0" indent="0">
              <a:buNone/>
            </a:pPr>
            <a:r>
              <a:rPr lang="es-ES" b="1" i="1" dirty="0" smtClean="0"/>
              <a:t>x = </a:t>
            </a:r>
            <a:r>
              <a:rPr lang="es-ES" b="1" i="1" dirty="0" err="1" smtClean="0"/>
              <a:t>linspace</a:t>
            </a:r>
            <a:r>
              <a:rPr lang="es-ES" b="1" i="1" dirty="0" smtClean="0"/>
              <a:t>(0,2*pi, 100)</a:t>
            </a:r>
          </a:p>
          <a:p>
            <a:endParaRPr lang="tr-TR" b="1" i="1" dirty="0" smtClean="0"/>
          </a:p>
          <a:p>
            <a:pPr marL="0" indent="0">
              <a:buNone/>
            </a:pPr>
            <a:r>
              <a:rPr lang="tr-TR" b="1" i="1" dirty="0" smtClean="0"/>
              <a:t>y</a:t>
            </a:r>
            <a:r>
              <a:rPr lang="es-ES" b="1" i="1" dirty="0" smtClean="0"/>
              <a:t> = sin (x)</a:t>
            </a:r>
          </a:p>
          <a:p>
            <a:endParaRPr lang="es-ES" b="1" i="1" dirty="0" smtClean="0"/>
          </a:p>
          <a:p>
            <a:r>
              <a:rPr lang="es-ES" dirty="0"/>
              <a:t>2</a:t>
            </a:r>
            <a:r>
              <a:rPr lang="es-ES" dirty="0" smtClean="0"/>
              <a:t>. Pedir que se realice la gráfica, por medio del comando </a:t>
            </a:r>
            <a:r>
              <a:rPr lang="es-ES" dirty="0" err="1" smtClean="0"/>
              <a:t>plot</a:t>
            </a:r>
            <a:r>
              <a:rPr lang="es-ES" dirty="0" smtClean="0"/>
              <a:t>. Para ello, el comando </a:t>
            </a:r>
            <a:r>
              <a:rPr lang="es-ES" dirty="0" err="1"/>
              <a:t>p</a:t>
            </a:r>
            <a:r>
              <a:rPr lang="es-ES" dirty="0" err="1" smtClean="0"/>
              <a:t>lot</a:t>
            </a:r>
            <a:r>
              <a:rPr lang="es-ES" dirty="0" smtClean="0"/>
              <a:t> debe ser asociado a </a:t>
            </a:r>
            <a:r>
              <a:rPr lang="es-ES" b="1" i="1" dirty="0" smtClean="0"/>
              <a:t>x</a:t>
            </a:r>
            <a:r>
              <a:rPr lang="es-ES" dirty="0" smtClean="0"/>
              <a:t> y </a:t>
            </a:r>
            <a:r>
              <a:rPr lang="es-ES" b="1" i="1" dirty="0" smtClean="0"/>
              <a:t>y</a:t>
            </a:r>
            <a:r>
              <a:rPr lang="es-ES" dirty="0" smtClean="0"/>
              <a:t>.</a:t>
            </a:r>
          </a:p>
          <a:p>
            <a:pPr marL="0" indent="0">
              <a:buNone/>
            </a:pPr>
            <a:r>
              <a:rPr lang="tr-TR" b="1" i="1" dirty="0" err="1" smtClean="0"/>
              <a:t>plot</a:t>
            </a:r>
            <a:r>
              <a:rPr lang="es-ES" b="1" i="1" dirty="0" smtClean="0"/>
              <a:t> (</a:t>
            </a:r>
            <a:r>
              <a:rPr lang="es-ES" b="1" i="1" dirty="0" err="1" smtClean="0"/>
              <a:t>x,y</a:t>
            </a:r>
            <a:r>
              <a:rPr lang="es-ES" b="1" i="1" dirty="0" smtClean="0"/>
              <a:t>,</a:t>
            </a:r>
            <a:r>
              <a:rPr lang="es-ES" b="1" i="1" dirty="0" smtClean="0">
                <a:solidFill>
                  <a:srgbClr val="0000FF"/>
                </a:solidFill>
                <a:latin typeface="Avenir Black Oblique"/>
                <a:cs typeface="Avenir Black Oblique"/>
              </a:rPr>
              <a:t>’-k’</a:t>
            </a:r>
            <a:r>
              <a:rPr lang="es-ES" b="1" i="1" dirty="0" smtClean="0"/>
              <a:t>)</a:t>
            </a:r>
          </a:p>
        </p:txBody>
      </p:sp>
    </p:spTree>
    <p:extLst>
      <p:ext uri="{BB962C8B-B14F-4D97-AF65-F5344CB8AC3E}">
        <p14:creationId xmlns:p14="http://schemas.microsoft.com/office/powerpoint/2010/main" val="210271197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2-17 a la(s) 16.25.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43" y="1448740"/>
            <a:ext cx="4560957" cy="5409259"/>
          </a:xfrm>
          <a:prstGeom prst="rect">
            <a:avLst/>
          </a:prstGeom>
        </p:spPr>
      </p:pic>
      <p:pic>
        <p:nvPicPr>
          <p:cNvPr id="5" name="Imagen 4" descr="Captura de pantalla 2020-12-17 a la(s) 16.28.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8740"/>
            <a:ext cx="4583043" cy="5409259"/>
          </a:xfrm>
          <a:prstGeom prst="rect">
            <a:avLst/>
          </a:prstGeom>
        </p:spPr>
      </p:pic>
      <p:sp>
        <p:nvSpPr>
          <p:cNvPr id="6" name="Título 1"/>
          <p:cNvSpPr>
            <a:spLocks noGrp="1"/>
          </p:cNvSpPr>
          <p:nvPr>
            <p:ph type="title"/>
          </p:nvPr>
        </p:nvSpPr>
        <p:spPr>
          <a:xfrm>
            <a:off x="457200" y="274638"/>
            <a:ext cx="8229600" cy="619066"/>
          </a:xfrm>
        </p:spPr>
        <p:txBody>
          <a:bodyPr>
            <a:normAutofit fontScale="90000"/>
          </a:bodyPr>
          <a:lstStyle/>
          <a:p>
            <a:r>
              <a:rPr lang="es-ES" dirty="0" smtClean="0"/>
              <a:t>Uso de “:” vs “</a:t>
            </a:r>
            <a:r>
              <a:rPr lang="es-ES" dirty="0" err="1" smtClean="0"/>
              <a:t>linspace</a:t>
            </a:r>
            <a:r>
              <a:rPr lang="es-ES" dirty="0" smtClean="0"/>
              <a:t>”</a:t>
            </a:r>
            <a:endParaRPr lang="es-ES" b="1" dirty="0">
              <a:solidFill>
                <a:srgbClr val="FF0000"/>
              </a:solidFill>
            </a:endParaRPr>
          </a:p>
        </p:txBody>
      </p:sp>
    </p:spTree>
    <p:extLst>
      <p:ext uri="{BB962C8B-B14F-4D97-AF65-F5344CB8AC3E}">
        <p14:creationId xmlns:p14="http://schemas.microsoft.com/office/powerpoint/2010/main" val="18443501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1-03-16 a la(s) 20.49.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430" y="0"/>
            <a:ext cx="5790570" cy="6858000"/>
          </a:xfrm>
          <a:prstGeom prst="rect">
            <a:avLst/>
          </a:prstGeom>
        </p:spPr>
      </p:pic>
      <p:sp>
        <p:nvSpPr>
          <p:cNvPr id="5" name="Título 1"/>
          <p:cNvSpPr>
            <a:spLocks noGrp="1"/>
          </p:cNvSpPr>
          <p:nvPr>
            <p:ph type="title"/>
          </p:nvPr>
        </p:nvSpPr>
        <p:spPr>
          <a:xfrm>
            <a:off x="224125" y="274638"/>
            <a:ext cx="3129305" cy="3062528"/>
          </a:xfrm>
        </p:spPr>
        <p:txBody>
          <a:bodyPr>
            <a:normAutofit/>
          </a:bodyPr>
          <a:lstStyle/>
          <a:p>
            <a:r>
              <a:rPr lang="es-ES" dirty="0" smtClean="0"/>
              <a:t>Comando:</a:t>
            </a:r>
            <a:br>
              <a:rPr lang="es-ES" dirty="0" smtClean="0"/>
            </a:br>
            <a:r>
              <a:rPr lang="es-ES" dirty="0" smtClean="0"/>
              <a:t> </a:t>
            </a:r>
            <a:r>
              <a:rPr lang="es-ES" dirty="0" smtClean="0"/>
              <a:t/>
            </a:r>
            <a:br>
              <a:rPr lang="es-ES" dirty="0" smtClean="0"/>
            </a:br>
            <a:r>
              <a:rPr lang="es-ES" sz="4000" b="1" dirty="0" err="1" smtClean="0">
                <a:solidFill>
                  <a:srgbClr val="FF0000"/>
                </a:solidFill>
              </a:rPr>
              <a:t>xlabel</a:t>
            </a:r>
            <a:r>
              <a:rPr lang="es-ES" sz="4000" b="1" dirty="0" smtClean="0">
                <a:solidFill>
                  <a:srgbClr val="FF0000"/>
                </a:solidFill>
              </a:rPr>
              <a:t>(</a:t>
            </a:r>
            <a:r>
              <a:rPr lang="es-ES" sz="4000" b="1" dirty="0" smtClean="0">
                <a:solidFill>
                  <a:srgbClr val="0000FF"/>
                </a:solidFill>
              </a:rPr>
              <a:t>‘titulo del eje x’</a:t>
            </a:r>
            <a:r>
              <a:rPr lang="es-ES" sz="4000" b="1" dirty="0" smtClean="0">
                <a:solidFill>
                  <a:srgbClr val="FF0000"/>
                </a:solidFill>
              </a:rPr>
              <a:t>)</a:t>
            </a:r>
            <a:endParaRPr lang="es-ES" sz="4000" b="1" dirty="0">
              <a:solidFill>
                <a:srgbClr val="FF0000"/>
              </a:solidFill>
            </a:endParaRPr>
          </a:p>
        </p:txBody>
      </p:sp>
    </p:spTree>
    <p:extLst>
      <p:ext uri="{BB962C8B-B14F-4D97-AF65-F5344CB8AC3E}">
        <p14:creationId xmlns:p14="http://schemas.microsoft.com/office/powerpoint/2010/main" val="3208771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1-03-16 a la(s) 20.48.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430" y="0"/>
            <a:ext cx="5766741" cy="6858000"/>
          </a:xfrm>
          <a:prstGeom prst="rect">
            <a:avLst/>
          </a:prstGeom>
        </p:spPr>
      </p:pic>
      <p:sp>
        <p:nvSpPr>
          <p:cNvPr id="3" name="Título 1"/>
          <p:cNvSpPr>
            <a:spLocks noGrp="1"/>
          </p:cNvSpPr>
          <p:nvPr>
            <p:ph type="title"/>
          </p:nvPr>
        </p:nvSpPr>
        <p:spPr>
          <a:xfrm>
            <a:off x="199223" y="274638"/>
            <a:ext cx="3129305" cy="3062528"/>
          </a:xfrm>
        </p:spPr>
        <p:txBody>
          <a:bodyPr>
            <a:normAutofit/>
          </a:bodyPr>
          <a:lstStyle/>
          <a:p>
            <a:r>
              <a:rPr lang="es-ES" dirty="0" smtClean="0"/>
              <a:t>Comando:</a:t>
            </a:r>
            <a:br>
              <a:rPr lang="es-ES" dirty="0" smtClean="0"/>
            </a:br>
            <a:r>
              <a:rPr lang="es-ES" dirty="0" smtClean="0"/>
              <a:t> </a:t>
            </a:r>
            <a:r>
              <a:rPr lang="es-ES" dirty="0" smtClean="0"/>
              <a:t/>
            </a:r>
            <a:br>
              <a:rPr lang="es-ES" dirty="0" smtClean="0"/>
            </a:br>
            <a:r>
              <a:rPr lang="es-ES" sz="4000" b="1" dirty="0" err="1" smtClean="0">
                <a:solidFill>
                  <a:srgbClr val="FF0000"/>
                </a:solidFill>
              </a:rPr>
              <a:t>xlabel</a:t>
            </a:r>
            <a:r>
              <a:rPr lang="es-ES" sz="4000" b="1" dirty="0" smtClean="0">
                <a:solidFill>
                  <a:srgbClr val="FF0000"/>
                </a:solidFill>
              </a:rPr>
              <a:t>(</a:t>
            </a:r>
            <a:r>
              <a:rPr lang="es-ES" sz="4000" b="1" dirty="0" smtClean="0">
                <a:solidFill>
                  <a:srgbClr val="0000FF"/>
                </a:solidFill>
              </a:rPr>
              <a:t>‘titulo del eje x’</a:t>
            </a:r>
            <a:r>
              <a:rPr lang="es-ES" sz="4000" b="1" dirty="0" smtClean="0">
                <a:solidFill>
                  <a:srgbClr val="FF0000"/>
                </a:solidFill>
              </a:rPr>
              <a:t>)</a:t>
            </a:r>
            <a:endParaRPr lang="es-ES" sz="4000" b="1" dirty="0">
              <a:solidFill>
                <a:srgbClr val="FF0000"/>
              </a:solidFill>
            </a:endParaRPr>
          </a:p>
        </p:txBody>
      </p:sp>
    </p:spTree>
    <p:extLst>
      <p:ext uri="{BB962C8B-B14F-4D97-AF65-F5344CB8AC3E}">
        <p14:creationId xmlns:p14="http://schemas.microsoft.com/office/powerpoint/2010/main" val="1736239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1-03-16 a la(s) 20.48.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430" y="0"/>
            <a:ext cx="5752475" cy="6858000"/>
          </a:xfrm>
          <a:prstGeom prst="rect">
            <a:avLst/>
          </a:prstGeom>
        </p:spPr>
      </p:pic>
      <p:sp>
        <p:nvSpPr>
          <p:cNvPr id="3" name="Título 1"/>
          <p:cNvSpPr>
            <a:spLocks noGrp="1"/>
          </p:cNvSpPr>
          <p:nvPr>
            <p:ph type="title"/>
          </p:nvPr>
        </p:nvSpPr>
        <p:spPr>
          <a:xfrm>
            <a:off x="224125" y="274638"/>
            <a:ext cx="3129305" cy="3062528"/>
          </a:xfrm>
        </p:spPr>
        <p:txBody>
          <a:bodyPr>
            <a:normAutofit/>
          </a:bodyPr>
          <a:lstStyle/>
          <a:p>
            <a:r>
              <a:rPr lang="es-ES" dirty="0" smtClean="0"/>
              <a:t>Comando:</a:t>
            </a:r>
            <a:br>
              <a:rPr lang="es-ES" dirty="0" smtClean="0"/>
            </a:br>
            <a:r>
              <a:rPr lang="es-ES" dirty="0" smtClean="0"/>
              <a:t> </a:t>
            </a:r>
            <a:r>
              <a:rPr lang="es-ES" dirty="0" smtClean="0"/>
              <a:t/>
            </a:r>
            <a:br>
              <a:rPr lang="es-ES" dirty="0" smtClean="0"/>
            </a:br>
            <a:r>
              <a:rPr lang="es-ES" sz="4000" b="1" dirty="0" err="1">
                <a:solidFill>
                  <a:srgbClr val="FF0000"/>
                </a:solidFill>
              </a:rPr>
              <a:t>y</a:t>
            </a:r>
            <a:r>
              <a:rPr lang="es-ES" sz="4000" b="1" dirty="0" err="1" smtClean="0">
                <a:solidFill>
                  <a:srgbClr val="FF0000"/>
                </a:solidFill>
              </a:rPr>
              <a:t>label</a:t>
            </a:r>
            <a:r>
              <a:rPr lang="es-ES" sz="4000" b="1" dirty="0" smtClean="0">
                <a:solidFill>
                  <a:srgbClr val="FF0000"/>
                </a:solidFill>
              </a:rPr>
              <a:t>(</a:t>
            </a:r>
            <a:r>
              <a:rPr lang="es-ES" sz="4000" b="1" dirty="0" smtClean="0">
                <a:solidFill>
                  <a:srgbClr val="0000FF"/>
                </a:solidFill>
              </a:rPr>
              <a:t>‘titulo del eje </a:t>
            </a:r>
            <a:r>
              <a:rPr lang="es-ES" sz="4000" b="1" dirty="0" smtClean="0">
                <a:solidFill>
                  <a:srgbClr val="0000FF"/>
                </a:solidFill>
              </a:rPr>
              <a:t>y’</a:t>
            </a:r>
            <a:r>
              <a:rPr lang="es-ES" sz="4000" b="1" dirty="0" smtClean="0">
                <a:solidFill>
                  <a:srgbClr val="FF0000"/>
                </a:solidFill>
              </a:rPr>
              <a:t>)</a:t>
            </a:r>
            <a:endParaRPr lang="es-ES" sz="4000" b="1" dirty="0">
              <a:solidFill>
                <a:srgbClr val="FF0000"/>
              </a:solidFill>
            </a:endParaRPr>
          </a:p>
        </p:txBody>
      </p:sp>
    </p:spTree>
    <p:extLst>
      <p:ext uri="{BB962C8B-B14F-4D97-AF65-F5344CB8AC3E}">
        <p14:creationId xmlns:p14="http://schemas.microsoft.com/office/powerpoint/2010/main" val="1736239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1-03-16 a la(s) 20.46.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074" y="0"/>
            <a:ext cx="5747926" cy="6858000"/>
          </a:xfrm>
          <a:prstGeom prst="rect">
            <a:avLst/>
          </a:prstGeom>
        </p:spPr>
      </p:pic>
      <p:sp>
        <p:nvSpPr>
          <p:cNvPr id="3" name="Título 1"/>
          <p:cNvSpPr>
            <a:spLocks noGrp="1"/>
          </p:cNvSpPr>
          <p:nvPr>
            <p:ph type="title"/>
          </p:nvPr>
        </p:nvSpPr>
        <p:spPr>
          <a:xfrm>
            <a:off x="224125" y="274638"/>
            <a:ext cx="3129305" cy="3062528"/>
          </a:xfrm>
        </p:spPr>
        <p:txBody>
          <a:bodyPr>
            <a:normAutofit/>
          </a:bodyPr>
          <a:lstStyle/>
          <a:p>
            <a:r>
              <a:rPr lang="es-ES" dirty="0" smtClean="0"/>
              <a:t>Comando:</a:t>
            </a:r>
            <a:br>
              <a:rPr lang="es-ES" dirty="0" smtClean="0"/>
            </a:br>
            <a:r>
              <a:rPr lang="es-ES" dirty="0" smtClean="0"/>
              <a:t> </a:t>
            </a:r>
            <a:r>
              <a:rPr lang="es-ES" dirty="0" smtClean="0"/>
              <a:t/>
            </a:r>
            <a:br>
              <a:rPr lang="es-ES" dirty="0" smtClean="0"/>
            </a:br>
            <a:r>
              <a:rPr lang="es-ES" sz="4000" b="1" dirty="0" err="1" smtClean="0">
                <a:solidFill>
                  <a:srgbClr val="FF0000"/>
                </a:solidFill>
              </a:rPr>
              <a:t>title</a:t>
            </a:r>
            <a:r>
              <a:rPr lang="es-ES" sz="4000" b="1" dirty="0" smtClean="0">
                <a:solidFill>
                  <a:srgbClr val="FF0000"/>
                </a:solidFill>
              </a:rPr>
              <a:t>(</a:t>
            </a:r>
            <a:r>
              <a:rPr lang="es-ES" sz="4000" b="1" dirty="0" smtClean="0">
                <a:solidFill>
                  <a:srgbClr val="0000FF"/>
                </a:solidFill>
              </a:rPr>
              <a:t>‘titulo del </a:t>
            </a:r>
            <a:r>
              <a:rPr lang="es-ES" sz="4000" b="1" dirty="0" smtClean="0">
                <a:solidFill>
                  <a:srgbClr val="0000FF"/>
                </a:solidFill>
              </a:rPr>
              <a:t>gr</a:t>
            </a:r>
            <a:r>
              <a:rPr lang="es-ES" sz="4000" b="1" dirty="0" smtClean="0">
                <a:solidFill>
                  <a:srgbClr val="0000FF"/>
                </a:solidFill>
              </a:rPr>
              <a:t>áfico</a:t>
            </a:r>
            <a:r>
              <a:rPr lang="es-ES" sz="4000" b="1" dirty="0" smtClean="0">
                <a:solidFill>
                  <a:srgbClr val="0000FF"/>
                </a:solidFill>
              </a:rPr>
              <a:t>’</a:t>
            </a:r>
            <a:r>
              <a:rPr lang="es-ES" sz="4000" b="1" dirty="0" smtClean="0">
                <a:solidFill>
                  <a:srgbClr val="FF0000"/>
                </a:solidFill>
              </a:rPr>
              <a:t>)</a:t>
            </a:r>
            <a:endParaRPr lang="es-ES" sz="4000" b="1" dirty="0">
              <a:solidFill>
                <a:srgbClr val="FF0000"/>
              </a:solidFill>
            </a:endParaRPr>
          </a:p>
        </p:txBody>
      </p:sp>
    </p:spTree>
    <p:extLst>
      <p:ext uri="{BB962C8B-B14F-4D97-AF65-F5344CB8AC3E}">
        <p14:creationId xmlns:p14="http://schemas.microsoft.com/office/powerpoint/2010/main" val="1736239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2021-03-16 a la(s) 20.46.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852" y="0"/>
            <a:ext cx="5776148" cy="6858000"/>
          </a:xfrm>
          <a:prstGeom prst="rect">
            <a:avLst/>
          </a:prstGeom>
        </p:spPr>
      </p:pic>
      <p:sp>
        <p:nvSpPr>
          <p:cNvPr id="4" name="Título 1"/>
          <p:cNvSpPr>
            <a:spLocks noGrp="1"/>
          </p:cNvSpPr>
          <p:nvPr>
            <p:ph type="title"/>
          </p:nvPr>
        </p:nvSpPr>
        <p:spPr>
          <a:xfrm>
            <a:off x="224125" y="274638"/>
            <a:ext cx="3129305" cy="3062528"/>
          </a:xfrm>
        </p:spPr>
        <p:txBody>
          <a:bodyPr>
            <a:normAutofit/>
          </a:bodyPr>
          <a:lstStyle/>
          <a:p>
            <a:r>
              <a:rPr lang="es-ES" dirty="0" smtClean="0"/>
              <a:t>Comando:</a:t>
            </a:r>
            <a:br>
              <a:rPr lang="es-ES" dirty="0" smtClean="0"/>
            </a:br>
            <a:r>
              <a:rPr lang="es-ES" dirty="0" smtClean="0"/>
              <a:t> </a:t>
            </a:r>
            <a:r>
              <a:rPr lang="es-ES" dirty="0" smtClean="0"/>
              <a:t/>
            </a:r>
            <a:br>
              <a:rPr lang="es-ES" dirty="0" smtClean="0"/>
            </a:br>
            <a:r>
              <a:rPr lang="es-ES" sz="4000" b="1" dirty="0" err="1" smtClean="0">
                <a:solidFill>
                  <a:srgbClr val="FF0000"/>
                </a:solidFill>
              </a:rPr>
              <a:t>grid</a:t>
            </a:r>
            <a:r>
              <a:rPr lang="es-ES" sz="4000" b="1" dirty="0">
                <a:solidFill>
                  <a:srgbClr val="FF0000"/>
                </a:solidFill>
              </a:rPr>
              <a:t> </a:t>
            </a:r>
            <a:r>
              <a:rPr lang="es-ES" sz="4000" b="1" dirty="0" err="1" smtClean="0">
                <a:solidFill>
                  <a:srgbClr val="0000FF"/>
                </a:solidFill>
              </a:rPr>
              <a:t>on</a:t>
            </a:r>
            <a:r>
              <a:rPr lang="es-ES" sz="4000" b="1" dirty="0" smtClean="0">
                <a:solidFill>
                  <a:srgbClr val="0000FF"/>
                </a:solidFill>
              </a:rPr>
              <a:t>/off</a:t>
            </a:r>
            <a:endParaRPr lang="es-ES" sz="4000" b="1" dirty="0">
              <a:solidFill>
                <a:srgbClr val="FF0000"/>
              </a:solidFill>
            </a:endParaRPr>
          </a:p>
        </p:txBody>
      </p:sp>
    </p:spTree>
    <p:extLst>
      <p:ext uri="{BB962C8B-B14F-4D97-AF65-F5344CB8AC3E}">
        <p14:creationId xmlns:p14="http://schemas.microsoft.com/office/powerpoint/2010/main" val="1736239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2021-03-16 a la(s) 20.45.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889" y="0"/>
            <a:ext cx="5729111" cy="6858000"/>
          </a:xfrm>
          <a:prstGeom prst="rect">
            <a:avLst/>
          </a:prstGeom>
        </p:spPr>
      </p:pic>
      <p:sp>
        <p:nvSpPr>
          <p:cNvPr id="4" name="Título 1"/>
          <p:cNvSpPr>
            <a:spLocks noGrp="1"/>
          </p:cNvSpPr>
          <p:nvPr>
            <p:ph type="title"/>
          </p:nvPr>
        </p:nvSpPr>
        <p:spPr>
          <a:xfrm>
            <a:off x="224125" y="274638"/>
            <a:ext cx="3129305" cy="3062528"/>
          </a:xfrm>
        </p:spPr>
        <p:txBody>
          <a:bodyPr>
            <a:normAutofit/>
          </a:bodyPr>
          <a:lstStyle/>
          <a:p>
            <a:r>
              <a:rPr lang="es-ES" dirty="0" smtClean="0"/>
              <a:t>Comando:</a:t>
            </a:r>
            <a:br>
              <a:rPr lang="es-ES" dirty="0" smtClean="0"/>
            </a:br>
            <a:r>
              <a:rPr lang="es-ES" dirty="0" smtClean="0"/>
              <a:t> </a:t>
            </a:r>
            <a:r>
              <a:rPr lang="es-ES" dirty="0" smtClean="0"/>
              <a:t/>
            </a:r>
            <a:br>
              <a:rPr lang="es-ES" dirty="0" smtClean="0"/>
            </a:br>
            <a:r>
              <a:rPr lang="es-ES" sz="4000" b="1" dirty="0" err="1" smtClean="0">
                <a:solidFill>
                  <a:srgbClr val="FF0000"/>
                </a:solidFill>
              </a:rPr>
              <a:t>legend</a:t>
            </a:r>
            <a:r>
              <a:rPr lang="es-ES" sz="4000" b="1" dirty="0" smtClean="0">
                <a:solidFill>
                  <a:srgbClr val="FF0000"/>
                </a:solidFill>
              </a:rPr>
              <a:t>(</a:t>
            </a:r>
            <a:r>
              <a:rPr lang="es-ES" sz="4000" b="1" dirty="0" smtClean="0">
                <a:solidFill>
                  <a:srgbClr val="0000FF"/>
                </a:solidFill>
              </a:rPr>
              <a:t>‘agrega un r</a:t>
            </a:r>
            <a:r>
              <a:rPr lang="es-ES" sz="4000" b="1" dirty="0" smtClean="0">
                <a:solidFill>
                  <a:srgbClr val="0000FF"/>
                </a:solidFill>
              </a:rPr>
              <a:t>ótulo</a:t>
            </a:r>
            <a:r>
              <a:rPr lang="es-ES" sz="4000" b="1" dirty="0" smtClean="0">
                <a:solidFill>
                  <a:srgbClr val="0000FF"/>
                </a:solidFill>
              </a:rPr>
              <a:t>’</a:t>
            </a:r>
            <a:r>
              <a:rPr lang="es-ES" sz="4000" b="1" dirty="0" smtClean="0">
                <a:solidFill>
                  <a:srgbClr val="FF0000"/>
                </a:solidFill>
              </a:rPr>
              <a:t>)</a:t>
            </a:r>
            <a:endParaRPr lang="es-ES" sz="4000" b="1" dirty="0">
              <a:solidFill>
                <a:srgbClr val="FF0000"/>
              </a:solidFill>
            </a:endParaRPr>
          </a:p>
        </p:txBody>
      </p:sp>
    </p:spTree>
    <p:extLst>
      <p:ext uri="{BB962C8B-B14F-4D97-AF65-F5344CB8AC3E}">
        <p14:creationId xmlns:p14="http://schemas.microsoft.com/office/powerpoint/2010/main" val="1736239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532460" y="207289"/>
            <a:ext cx="8229600" cy="1350740"/>
          </a:xfrm>
        </p:spPr>
        <p:txBody>
          <a:bodyPr>
            <a:normAutofit fontScale="90000"/>
          </a:bodyPr>
          <a:lstStyle/>
          <a:p>
            <a:r>
              <a:rPr lang="es-ES" sz="3600" dirty="0" smtClean="0"/>
              <a:t>Más </a:t>
            </a:r>
            <a:r>
              <a:rPr lang="es-ES" sz="3600" dirty="0" smtClean="0"/>
              <a:t>gráficas en la misma </a:t>
            </a:r>
            <a:r>
              <a:rPr lang="es-ES_tradnl" sz="3600" b="1" dirty="0" err="1" smtClean="0">
                <a:solidFill>
                  <a:srgbClr val="FF0000"/>
                </a:solidFill>
              </a:rPr>
              <a:t>hold</a:t>
            </a:r>
            <a:r>
              <a:rPr lang="es-ES_tradnl" sz="3600" b="1" dirty="0" smtClean="0">
                <a:solidFill>
                  <a:srgbClr val="FF0000"/>
                </a:solidFill>
              </a:rPr>
              <a:t> </a:t>
            </a:r>
            <a:r>
              <a:rPr lang="es-ES_tradnl" sz="3600" b="1" dirty="0" err="1">
                <a:solidFill>
                  <a:srgbClr val="0000FF"/>
                </a:solidFill>
              </a:rPr>
              <a:t>on</a:t>
            </a:r>
            <a:r>
              <a:rPr lang="es-ES_tradnl" sz="3600" b="1" dirty="0">
                <a:solidFill>
                  <a:srgbClr val="FF0000"/>
                </a:solidFill>
              </a:rPr>
              <a:t> </a:t>
            </a:r>
            <a:r>
              <a:rPr lang="es-ES" sz="3600" dirty="0" smtClean="0"/>
              <a:t>(</a:t>
            </a:r>
            <a:r>
              <a:rPr lang="es-ES" sz="3600" dirty="0" err="1" smtClean="0"/>
              <a:t>hold</a:t>
            </a:r>
            <a:r>
              <a:rPr lang="es-ES" sz="3600" dirty="0" smtClean="0"/>
              <a:t> </a:t>
            </a:r>
            <a:r>
              <a:rPr lang="es-ES" sz="3600" dirty="0" err="1"/>
              <a:t>on</a:t>
            </a:r>
            <a:r>
              <a:rPr lang="es-ES" sz="3600" dirty="0"/>
              <a:t>/off</a:t>
            </a:r>
            <a:r>
              <a:rPr lang="es-ES" sz="3600" dirty="0" smtClean="0"/>
              <a:t>)</a:t>
            </a:r>
            <a:br>
              <a:rPr lang="es-ES" sz="3600" dirty="0" smtClean="0"/>
            </a:br>
            <a:r>
              <a:rPr lang="es-ES" sz="3600" dirty="0" smtClean="0"/>
              <a:t>Para usar </a:t>
            </a:r>
            <a:r>
              <a:rPr lang="es-ES" sz="3600" dirty="0" err="1" smtClean="0"/>
              <a:t>hold</a:t>
            </a:r>
            <a:r>
              <a:rPr lang="es-ES" sz="3600" dirty="0" smtClean="0"/>
              <a:t>, hay que crear un nuevo vector</a:t>
            </a:r>
            <a:endParaRPr lang="es-ES" sz="3600" b="1" dirty="0">
              <a:solidFill>
                <a:srgbClr val="FF0000"/>
              </a:solidFill>
            </a:endParaRPr>
          </a:p>
        </p:txBody>
      </p:sp>
      <p:pic>
        <p:nvPicPr>
          <p:cNvPr id="3" name="Imagen 2" descr="Captura de pantalla 2020-12-17 a la(s) 22.52.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60" y="1476962"/>
            <a:ext cx="5609769" cy="5269211"/>
          </a:xfrm>
          <a:prstGeom prst="rect">
            <a:avLst/>
          </a:prstGeom>
        </p:spPr>
      </p:pic>
    </p:spTree>
    <p:extLst>
      <p:ext uri="{BB962C8B-B14F-4D97-AF65-F5344CB8AC3E}">
        <p14:creationId xmlns:p14="http://schemas.microsoft.com/office/powerpoint/2010/main" val="2059102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37602"/>
          </a:xfrm>
        </p:spPr>
        <p:txBody>
          <a:bodyPr>
            <a:normAutofit fontScale="90000"/>
          </a:bodyPr>
          <a:lstStyle/>
          <a:p>
            <a:r>
              <a:rPr lang="es-ES" dirty="0" smtClean="0"/>
              <a:t>Componentes de los vectores matemáticos</a:t>
            </a:r>
            <a:endParaRPr lang="es-ES" dirty="0"/>
          </a:p>
        </p:txBody>
      </p:sp>
      <p:sp>
        <p:nvSpPr>
          <p:cNvPr id="5" name="Marcador de contenido 2"/>
          <p:cNvSpPr txBox="1">
            <a:spLocks/>
          </p:cNvSpPr>
          <p:nvPr/>
        </p:nvSpPr>
        <p:spPr>
          <a:xfrm>
            <a:off x="325120" y="3167968"/>
            <a:ext cx="8453119" cy="1861232"/>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smtClean="0"/>
              <a:t>Los puntos intermedios se llaman iteraciones</a:t>
            </a:r>
          </a:p>
          <a:p>
            <a:r>
              <a:rPr lang="es-ES" dirty="0" smtClean="0"/>
              <a:t>Al total de los elementos se les contabiliza como n</a:t>
            </a:r>
          </a:p>
          <a:p>
            <a:r>
              <a:rPr lang="es-ES" dirty="0" smtClean="0"/>
              <a:t>La distancia que separa a cada iteración es ∆x</a:t>
            </a:r>
            <a:endParaRPr lang="es-ES" dirty="0"/>
          </a:p>
        </p:txBody>
      </p:sp>
      <p:pic>
        <p:nvPicPr>
          <p:cNvPr id="10" name="Imagen 9" descr="Captura de pantalla 2021-03-11 a la(s) 17.10.05.png"/>
          <p:cNvPicPr>
            <a:picLocks noChangeAspect="1"/>
          </p:cNvPicPr>
          <p:nvPr/>
        </p:nvPicPr>
        <p:blipFill rotWithShape="1">
          <a:blip r:embed="rId2">
            <a:extLst>
              <a:ext uri="{28A0092B-C50C-407E-A947-70E740481C1C}">
                <a14:useLocalDpi xmlns:a14="http://schemas.microsoft.com/office/drawing/2010/main" val="0"/>
              </a:ext>
            </a:extLst>
          </a:blip>
          <a:srcRect l="12133" t="18504" r="16222" b="40635"/>
          <a:stretch/>
        </p:blipFill>
        <p:spPr>
          <a:xfrm>
            <a:off x="172720" y="2204720"/>
            <a:ext cx="8605520" cy="659042"/>
          </a:xfrm>
          <a:prstGeom prst="rect">
            <a:avLst/>
          </a:prstGeom>
        </p:spPr>
      </p:pic>
      <p:sp>
        <p:nvSpPr>
          <p:cNvPr id="11" name="Marcador de contenido 2"/>
          <p:cNvSpPr txBox="1">
            <a:spLocks/>
          </p:cNvSpPr>
          <p:nvPr/>
        </p:nvSpPr>
        <p:spPr>
          <a:xfrm>
            <a:off x="325120" y="1840406"/>
            <a:ext cx="8544560" cy="7895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dirty="0" smtClean="0"/>
              <a:t>[ x</a:t>
            </a:r>
            <a:r>
              <a:rPr lang="es-ES" baseline="-25000" dirty="0" smtClean="0"/>
              <a:t>0</a:t>
            </a:r>
            <a:r>
              <a:rPr lang="es-ES" dirty="0"/>
              <a:t> </a:t>
            </a:r>
            <a:r>
              <a:rPr lang="es-ES" dirty="0" smtClean="0"/>
              <a:t>   x</a:t>
            </a:r>
            <a:r>
              <a:rPr lang="es-ES" baseline="-25000" dirty="0" smtClean="0"/>
              <a:t>1</a:t>
            </a:r>
            <a:r>
              <a:rPr lang="es-ES" dirty="0" smtClean="0"/>
              <a:t> </a:t>
            </a:r>
            <a:r>
              <a:rPr lang="es-ES" dirty="0"/>
              <a:t> </a:t>
            </a:r>
            <a:r>
              <a:rPr lang="es-ES" dirty="0" smtClean="0"/>
              <a:t>   x</a:t>
            </a:r>
            <a:r>
              <a:rPr lang="es-ES" baseline="-25000" dirty="0" smtClean="0"/>
              <a:t>2</a:t>
            </a:r>
            <a:r>
              <a:rPr lang="es-ES" dirty="0" smtClean="0"/>
              <a:t>    x</a:t>
            </a:r>
            <a:r>
              <a:rPr lang="es-ES" baseline="-25000" dirty="0" smtClean="0"/>
              <a:t>3</a:t>
            </a:r>
            <a:r>
              <a:rPr lang="es-ES" dirty="0" smtClean="0"/>
              <a:t>    </a:t>
            </a:r>
            <a:r>
              <a:rPr lang="mr-IN" dirty="0" smtClean="0"/>
              <a:t>…</a:t>
            </a:r>
            <a:r>
              <a:rPr lang="es-ES_tradnl" dirty="0"/>
              <a:t>  </a:t>
            </a:r>
            <a:r>
              <a:rPr lang="es-ES_tradnl" dirty="0" smtClean="0"/>
              <a:t>                                  x</a:t>
            </a:r>
            <a:r>
              <a:rPr lang="es-ES_tradnl" baseline="-25000" dirty="0" smtClean="0"/>
              <a:t>n-1</a:t>
            </a:r>
            <a:r>
              <a:rPr lang="es-ES_tradnl" dirty="0" smtClean="0"/>
              <a:t>   </a:t>
            </a:r>
            <a:r>
              <a:rPr lang="es-ES_tradnl" dirty="0" err="1" smtClean="0"/>
              <a:t>x</a:t>
            </a:r>
            <a:r>
              <a:rPr lang="es-ES_tradnl" baseline="-25000" dirty="0" err="1" smtClean="0"/>
              <a:t>n</a:t>
            </a:r>
            <a:r>
              <a:rPr lang="es-ES_tradnl" dirty="0" smtClean="0"/>
              <a:t>]</a:t>
            </a:r>
            <a:r>
              <a:rPr lang="es-ES" dirty="0" smtClean="0"/>
              <a:t> </a:t>
            </a:r>
            <a:endParaRPr lang="es-ES" baseline="-25000" dirty="0"/>
          </a:p>
        </p:txBody>
      </p:sp>
    </p:spTree>
    <p:extLst>
      <p:ext uri="{BB962C8B-B14F-4D97-AF65-F5344CB8AC3E}">
        <p14:creationId xmlns:p14="http://schemas.microsoft.com/office/powerpoint/2010/main" val="2489449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8418" y="849243"/>
            <a:ext cx="5174973" cy="5412409"/>
          </a:xfrm>
        </p:spPr>
        <p:txBody>
          <a:bodyPr>
            <a:normAutofit lnSpcReduction="10000"/>
          </a:bodyPr>
          <a:lstStyle/>
          <a:p>
            <a:pPr marL="0" indent="0" algn="just">
              <a:buNone/>
            </a:pPr>
            <a:r>
              <a:rPr lang="es-ES_tradnl" dirty="0"/>
              <a:t>En este caso vemos como </a:t>
            </a:r>
            <a:r>
              <a:rPr lang="es-ES_tradnl" b="1" i="1" dirty="0"/>
              <a:t>x </a:t>
            </a:r>
            <a:r>
              <a:rPr lang="es-ES_tradnl" dirty="0"/>
              <a:t>se </a:t>
            </a:r>
            <a:r>
              <a:rPr lang="es-ES_tradnl" dirty="0" err="1"/>
              <a:t>definio</a:t>
            </a:r>
            <a:r>
              <a:rPr lang="es-ES_tradnl" dirty="0"/>
              <a:t>́ como un vector que empieza en 0 y termina en 2𝜋 con un incremento de 0.1; </a:t>
            </a:r>
            <a:r>
              <a:rPr lang="es-ES_tradnl" b="1" i="1" dirty="0"/>
              <a:t>y </a:t>
            </a:r>
            <a:r>
              <a:rPr lang="es-ES_tradnl" dirty="0"/>
              <a:t>por el contrarió se </a:t>
            </a:r>
            <a:r>
              <a:rPr lang="es-ES_tradnl" dirty="0" err="1"/>
              <a:t>definio</a:t>
            </a:r>
            <a:r>
              <a:rPr lang="es-ES_tradnl" dirty="0"/>
              <a:t>́ como la </a:t>
            </a:r>
            <a:r>
              <a:rPr lang="es-ES_tradnl" dirty="0" err="1"/>
              <a:t>función</a:t>
            </a:r>
            <a:r>
              <a:rPr lang="es-ES_tradnl" dirty="0"/>
              <a:t> seno evaluada en los valores que </a:t>
            </a:r>
            <a:r>
              <a:rPr lang="es-ES_tradnl" dirty="0" err="1"/>
              <a:t>están</a:t>
            </a:r>
            <a:r>
              <a:rPr lang="es-ES_tradnl" dirty="0"/>
              <a:t> en el vector </a:t>
            </a:r>
            <a:r>
              <a:rPr lang="es-ES_tradnl" b="1" i="1" dirty="0"/>
              <a:t>x</a:t>
            </a:r>
            <a:r>
              <a:rPr lang="es-ES_tradnl" dirty="0"/>
              <a:t>. Por </a:t>
            </a:r>
            <a:r>
              <a:rPr lang="es-ES_tradnl" dirty="0" err="1"/>
              <a:t>último</a:t>
            </a:r>
            <a:r>
              <a:rPr lang="es-ES_tradnl" dirty="0"/>
              <a:t>, se grafican ambos vectores como una </a:t>
            </a:r>
            <a:r>
              <a:rPr lang="es-ES_tradnl" dirty="0" err="1"/>
              <a:t>línea</a:t>
            </a:r>
            <a:r>
              <a:rPr lang="es-ES_tradnl" dirty="0"/>
              <a:t> </a:t>
            </a:r>
            <a:r>
              <a:rPr lang="es-ES_tradnl" dirty="0" err="1"/>
              <a:t>sólida</a:t>
            </a:r>
            <a:r>
              <a:rPr lang="es-ES_tradnl" dirty="0"/>
              <a:t> de color negro (</a:t>
            </a:r>
            <a:r>
              <a:rPr lang="es-ES_tradnl" dirty="0">
                <a:solidFill>
                  <a:srgbClr val="0000FF"/>
                </a:solidFill>
              </a:rPr>
              <a:t>'-k'</a:t>
            </a:r>
            <a:r>
              <a:rPr lang="es-ES_tradnl" dirty="0"/>
              <a:t>). </a:t>
            </a:r>
            <a:endParaRPr lang="es-ES_tradnl" dirty="0" smtClean="0"/>
          </a:p>
          <a:p>
            <a:pPr algn="just"/>
            <a:endParaRPr lang="es-ES" dirty="0"/>
          </a:p>
        </p:txBody>
      </p:sp>
      <p:pic>
        <p:nvPicPr>
          <p:cNvPr id="4" name="Imagen 3" descr="Captura de pantalla 2020-12-17 a la(s) 16.35.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3" y="1303129"/>
            <a:ext cx="3478696" cy="4362175"/>
          </a:xfrm>
          <a:prstGeom prst="rect">
            <a:avLst/>
          </a:prstGeom>
        </p:spPr>
      </p:pic>
    </p:spTree>
    <p:extLst>
      <p:ext uri="{BB962C8B-B14F-4D97-AF65-F5344CB8AC3E}">
        <p14:creationId xmlns:p14="http://schemas.microsoft.com/office/powerpoint/2010/main" val="457692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Gráficas de funciones simbólicas en dos dimensiones</a:t>
            </a:r>
            <a:endParaRPr lang="es-ES" dirty="0"/>
          </a:p>
        </p:txBody>
      </p:sp>
      <p:sp>
        <p:nvSpPr>
          <p:cNvPr id="3" name="Marcador de contenido 2"/>
          <p:cNvSpPr>
            <a:spLocks noGrp="1"/>
          </p:cNvSpPr>
          <p:nvPr>
            <p:ph idx="1"/>
          </p:nvPr>
        </p:nvSpPr>
        <p:spPr>
          <a:xfrm>
            <a:off x="457200" y="1975679"/>
            <a:ext cx="8229600" cy="3733800"/>
          </a:xfrm>
        </p:spPr>
        <p:txBody>
          <a:bodyPr>
            <a:normAutofit fontScale="92500" lnSpcReduction="20000"/>
          </a:bodyPr>
          <a:lstStyle/>
          <a:p>
            <a:pPr marL="0" indent="0" algn="just">
              <a:buNone/>
            </a:pPr>
            <a:r>
              <a:rPr lang="es-ES_tradnl" dirty="0"/>
              <a:t>Por otra parte, </a:t>
            </a:r>
            <a:r>
              <a:rPr lang="es-ES_tradnl" dirty="0" err="1"/>
              <a:t>también</a:t>
            </a:r>
            <a:r>
              <a:rPr lang="es-ES_tradnl" dirty="0"/>
              <a:t> es </a:t>
            </a:r>
            <a:r>
              <a:rPr lang="es-ES_tradnl" dirty="0" err="1"/>
              <a:t>válido</a:t>
            </a:r>
            <a:r>
              <a:rPr lang="es-ES_tradnl" dirty="0"/>
              <a:t> el uso de otras instrucciones para graficar en </a:t>
            </a:r>
            <a:r>
              <a:rPr lang="es-ES_tradnl" dirty="0" err="1"/>
              <a:t>Matlab</a:t>
            </a:r>
            <a:r>
              <a:rPr lang="es-ES_tradnl" dirty="0"/>
              <a:t> como </a:t>
            </a:r>
            <a:r>
              <a:rPr lang="es-ES_tradnl" i="1" dirty="0" err="1"/>
              <a:t>ezplot</a:t>
            </a:r>
            <a:r>
              <a:rPr lang="es-ES_tradnl" dirty="0"/>
              <a:t>. La cual funciona de una forma diferente a la </a:t>
            </a:r>
            <a:r>
              <a:rPr lang="es-ES_tradnl" dirty="0" err="1"/>
              <a:t>función</a:t>
            </a:r>
            <a:r>
              <a:rPr lang="es-ES_tradnl" dirty="0"/>
              <a:t> </a:t>
            </a:r>
            <a:r>
              <a:rPr lang="es-ES_tradnl" i="1" dirty="0" err="1"/>
              <a:t>plot</a:t>
            </a:r>
            <a:r>
              <a:rPr lang="es-ES_tradnl" dirty="0"/>
              <a:t>, ya que con esta podemos graficar funciones </a:t>
            </a:r>
            <a:r>
              <a:rPr lang="es-ES_tradnl" dirty="0" err="1"/>
              <a:t>simbólicas</a:t>
            </a:r>
            <a:r>
              <a:rPr lang="es-ES_tradnl" dirty="0"/>
              <a:t> en un intervalo </a:t>
            </a:r>
            <a:r>
              <a:rPr lang="es-ES_tradnl" dirty="0" err="1"/>
              <a:t>específico</a:t>
            </a:r>
            <a:r>
              <a:rPr lang="es-ES_tradnl" dirty="0"/>
              <a:t>, el ejemplo de la </a:t>
            </a:r>
            <a:r>
              <a:rPr lang="es-ES_tradnl" dirty="0" err="1"/>
              <a:t>gráfica</a:t>
            </a:r>
            <a:r>
              <a:rPr lang="es-ES_tradnl" dirty="0"/>
              <a:t> de </a:t>
            </a:r>
            <a:r>
              <a:rPr lang="es-ES_tradnl" b="1" i="1" dirty="0"/>
              <a:t>seno(x) </a:t>
            </a:r>
            <a:r>
              <a:rPr lang="es-ES_tradnl" dirty="0"/>
              <a:t>usando </a:t>
            </a:r>
            <a:r>
              <a:rPr lang="es-ES_tradnl" i="1" dirty="0" err="1"/>
              <a:t>ezplot</a:t>
            </a:r>
            <a:r>
              <a:rPr lang="es-ES_tradnl" i="1" dirty="0"/>
              <a:t> </a:t>
            </a:r>
            <a:r>
              <a:rPr lang="es-ES_tradnl" dirty="0"/>
              <a:t>se muestra a </a:t>
            </a:r>
            <a:r>
              <a:rPr lang="es-ES_tradnl" dirty="0" err="1"/>
              <a:t>continuación</a:t>
            </a:r>
            <a:r>
              <a:rPr lang="es-ES_tradnl" dirty="0"/>
              <a:t>, es importante considerar que en este caso se aumenta una </a:t>
            </a:r>
            <a:r>
              <a:rPr lang="es-ES_tradnl" dirty="0" err="1"/>
              <a:t>línea</a:t>
            </a:r>
            <a:r>
              <a:rPr lang="es-ES_tradnl" dirty="0"/>
              <a:t> extra para poder fijar un color de </a:t>
            </a:r>
            <a:r>
              <a:rPr lang="es-ES_tradnl" dirty="0" err="1"/>
              <a:t>línea</a:t>
            </a:r>
            <a:r>
              <a:rPr lang="es-ES_tradnl" dirty="0"/>
              <a:t> (comando </a:t>
            </a:r>
            <a:r>
              <a:rPr lang="es-ES_tradnl" i="1" dirty="0"/>
              <a:t>set</a:t>
            </a:r>
            <a:r>
              <a:rPr lang="es-ES_tradnl" dirty="0"/>
              <a:t>). </a:t>
            </a:r>
            <a:endParaRPr lang="es-ES_tradnl" dirty="0" smtClean="0"/>
          </a:p>
          <a:p>
            <a:endParaRPr lang="es-ES" dirty="0"/>
          </a:p>
        </p:txBody>
      </p:sp>
    </p:spTree>
    <p:extLst>
      <p:ext uri="{BB962C8B-B14F-4D97-AF65-F5344CB8AC3E}">
        <p14:creationId xmlns:p14="http://schemas.microsoft.com/office/powerpoint/2010/main" val="4214625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2-17 a la(s) 16.43.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29" y="1629740"/>
            <a:ext cx="8558697" cy="4907997"/>
          </a:xfrm>
          <a:prstGeom prst="rect">
            <a:avLst/>
          </a:prstGeom>
        </p:spPr>
      </p:pic>
      <p:pic>
        <p:nvPicPr>
          <p:cNvPr id="5" name="Imagen 4" descr="Captura de pantalla 2020-12-17 a la(s) 17.1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3041"/>
            <a:ext cx="8153400" cy="1536700"/>
          </a:xfrm>
          <a:prstGeom prst="rect">
            <a:avLst/>
          </a:prstGeom>
        </p:spPr>
      </p:pic>
    </p:spTree>
    <p:extLst>
      <p:ext uri="{BB962C8B-B14F-4D97-AF65-F5344CB8AC3E}">
        <p14:creationId xmlns:p14="http://schemas.microsoft.com/office/powerpoint/2010/main" val="3622701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342348"/>
            <a:ext cx="8229600" cy="5720522"/>
          </a:xfrm>
        </p:spPr>
        <p:txBody>
          <a:bodyPr>
            <a:normAutofit fontScale="85000" lnSpcReduction="10000"/>
          </a:bodyPr>
          <a:lstStyle/>
          <a:p>
            <a:pPr marL="0" indent="0" algn="just">
              <a:buNone/>
            </a:pPr>
            <a:r>
              <a:rPr lang="es-ES_tradnl" dirty="0"/>
              <a:t>Recordando que una variable </a:t>
            </a:r>
            <a:r>
              <a:rPr lang="es-ES_tradnl" dirty="0" err="1"/>
              <a:t>simbólica</a:t>
            </a:r>
            <a:r>
              <a:rPr lang="es-ES_tradnl" dirty="0"/>
              <a:t> es aquella que se utiliza en </a:t>
            </a:r>
            <a:r>
              <a:rPr lang="es-ES_tradnl" dirty="0" err="1"/>
              <a:t>programación</a:t>
            </a:r>
            <a:r>
              <a:rPr lang="es-ES_tradnl" dirty="0"/>
              <a:t> para poder operar con ella como una variable que puede tomar cualquier valor, para lo </a:t>
            </a:r>
            <a:r>
              <a:rPr lang="es-ES_tradnl" dirty="0" smtClean="0"/>
              <a:t>cual, </a:t>
            </a:r>
            <a:r>
              <a:rPr lang="es-ES_tradnl" dirty="0"/>
              <a:t>utiliza las herramientas brindadas por el </a:t>
            </a:r>
            <a:r>
              <a:rPr lang="es-ES_tradnl" dirty="0" smtClean="0"/>
              <a:t>álgebra</a:t>
            </a:r>
            <a:r>
              <a:rPr lang="es-ES_tradnl" dirty="0"/>
              <a:t>. </a:t>
            </a:r>
            <a:endParaRPr lang="es-ES_tradnl" dirty="0" smtClean="0"/>
          </a:p>
          <a:p>
            <a:pPr marL="0" indent="0" algn="just">
              <a:buNone/>
            </a:pPr>
            <a:endParaRPr lang="es-ES_tradnl" dirty="0"/>
          </a:p>
          <a:p>
            <a:pPr marL="0" indent="0" algn="just">
              <a:buNone/>
            </a:pPr>
            <a:r>
              <a:rPr lang="es-ES_tradnl" dirty="0" smtClean="0"/>
              <a:t>Por </a:t>
            </a:r>
            <a:r>
              <a:rPr lang="es-ES_tradnl" dirty="0"/>
              <a:t>ejemplo, si definimos </a:t>
            </a:r>
            <a:r>
              <a:rPr lang="es-ES_tradnl" b="1" i="1" dirty="0"/>
              <a:t>x </a:t>
            </a:r>
            <a:r>
              <a:rPr lang="es-ES_tradnl" dirty="0"/>
              <a:t>como variable </a:t>
            </a:r>
            <a:r>
              <a:rPr lang="es-ES_tradnl" dirty="0" err="1"/>
              <a:t>simbólica</a:t>
            </a:r>
            <a:r>
              <a:rPr lang="es-ES_tradnl" dirty="0"/>
              <a:t>, </a:t>
            </a:r>
            <a:r>
              <a:rPr lang="es-ES_tradnl" dirty="0" err="1"/>
              <a:t>Matlab</a:t>
            </a:r>
            <a:r>
              <a:rPr lang="es-ES_tradnl" dirty="0"/>
              <a:t> interpretará a </a:t>
            </a:r>
            <a:r>
              <a:rPr lang="es-ES_tradnl" b="1" i="1" dirty="0"/>
              <a:t>x </a:t>
            </a:r>
            <a:r>
              <a:rPr lang="es-ES_tradnl" dirty="0"/>
              <a:t>como una variable que no tiene precisamente un valor </a:t>
            </a:r>
            <a:r>
              <a:rPr lang="es-ES_tradnl" dirty="0" err="1"/>
              <a:t>numérico</a:t>
            </a:r>
            <a:r>
              <a:rPr lang="es-ES_tradnl" dirty="0"/>
              <a:t> y que pueden realizarse operaciones con esta de tal manera que </a:t>
            </a:r>
            <a:r>
              <a:rPr lang="es-ES_tradnl" b="1" i="1" dirty="0"/>
              <a:t>x </a:t>
            </a:r>
            <a:r>
              <a:rPr lang="es-ES_tradnl" dirty="0"/>
              <a:t>siempre quedará expresada en la </a:t>
            </a:r>
            <a:r>
              <a:rPr lang="es-ES_tradnl" dirty="0" err="1"/>
              <a:t>operación</a:t>
            </a:r>
            <a:r>
              <a:rPr lang="es-ES_tradnl" dirty="0"/>
              <a:t>, en caso de querer </a:t>
            </a:r>
            <a:r>
              <a:rPr lang="es-ES_tradnl" dirty="0" err="1"/>
              <a:t>después</a:t>
            </a:r>
            <a:r>
              <a:rPr lang="es-ES_tradnl" dirty="0"/>
              <a:t> sustituir cualquier valor </a:t>
            </a:r>
            <a:r>
              <a:rPr lang="es-ES_tradnl" dirty="0" err="1"/>
              <a:t>numérico</a:t>
            </a:r>
            <a:r>
              <a:rPr lang="es-ES_tradnl" dirty="0"/>
              <a:t> se puede realizar con instrucciones de </a:t>
            </a:r>
            <a:r>
              <a:rPr lang="es-ES_tradnl" dirty="0" err="1"/>
              <a:t>Matlab</a:t>
            </a:r>
            <a:r>
              <a:rPr lang="es-ES_tradnl" dirty="0"/>
              <a:t> tales como </a:t>
            </a:r>
            <a:r>
              <a:rPr lang="es-ES_tradnl" i="1" dirty="0" err="1"/>
              <a:t>subs</a:t>
            </a:r>
            <a:r>
              <a:rPr lang="es-ES_tradnl" i="1" dirty="0"/>
              <a:t> </a:t>
            </a:r>
            <a:r>
              <a:rPr lang="es-ES_tradnl" dirty="0"/>
              <a:t>o </a:t>
            </a:r>
            <a:r>
              <a:rPr lang="es-ES_tradnl" i="1" dirty="0" err="1"/>
              <a:t>eval</a:t>
            </a:r>
            <a:r>
              <a:rPr lang="es-ES_tradnl" dirty="0"/>
              <a:t>. Esto nos lleva a la siguiente forma de graficar en dos dimensiones la </a:t>
            </a:r>
            <a:r>
              <a:rPr lang="es-ES_tradnl" dirty="0" err="1"/>
              <a:t>función</a:t>
            </a:r>
            <a:r>
              <a:rPr lang="es-ES_tradnl" dirty="0"/>
              <a:t> </a:t>
            </a:r>
            <a:r>
              <a:rPr lang="es-ES_tradnl" b="1" i="1" dirty="0" smtClean="0"/>
              <a:t>sin</a:t>
            </a:r>
            <a:r>
              <a:rPr lang="es-ES_tradnl" b="1" i="1" dirty="0"/>
              <a:t>(x)</a:t>
            </a:r>
            <a:r>
              <a:rPr lang="es-ES_tradnl" dirty="0" smtClean="0"/>
              <a:t>.</a:t>
            </a:r>
          </a:p>
        </p:txBody>
      </p:sp>
    </p:spTree>
    <p:extLst>
      <p:ext uri="{BB962C8B-B14F-4D97-AF65-F5344CB8AC3E}">
        <p14:creationId xmlns:p14="http://schemas.microsoft.com/office/powerpoint/2010/main" val="1024422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20-12-17 a la(s) 17.0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88" y="1711739"/>
            <a:ext cx="8393042" cy="5146261"/>
          </a:xfrm>
          <a:prstGeom prst="rect">
            <a:avLst/>
          </a:prstGeom>
        </p:spPr>
      </p:pic>
      <p:pic>
        <p:nvPicPr>
          <p:cNvPr id="6" name="Imagen 5" descr="Captura de pantalla 2020-12-17 a la(s) 17.10.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30" y="0"/>
            <a:ext cx="8305800" cy="1711739"/>
          </a:xfrm>
          <a:prstGeom prst="rect">
            <a:avLst/>
          </a:prstGeom>
        </p:spPr>
      </p:pic>
    </p:spTree>
    <p:extLst>
      <p:ext uri="{BB962C8B-B14F-4D97-AF65-F5344CB8AC3E}">
        <p14:creationId xmlns:p14="http://schemas.microsoft.com/office/powerpoint/2010/main" val="2483647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18436"/>
            <a:ext cx="8229600" cy="4472607"/>
          </a:xfrm>
        </p:spPr>
        <p:txBody>
          <a:bodyPr/>
          <a:lstStyle/>
          <a:p>
            <a:pPr marL="0" indent="0" algn="just">
              <a:buNone/>
            </a:pPr>
            <a:r>
              <a:rPr lang="es-ES_tradnl" dirty="0"/>
              <a:t>Esto fue utilizando la </a:t>
            </a:r>
            <a:r>
              <a:rPr lang="es-ES_tradnl" dirty="0" err="1"/>
              <a:t>función</a:t>
            </a:r>
            <a:r>
              <a:rPr lang="es-ES_tradnl" dirty="0"/>
              <a:t> </a:t>
            </a:r>
            <a:r>
              <a:rPr lang="es-ES_tradnl" i="1" dirty="0" err="1"/>
              <a:t>subs</a:t>
            </a:r>
            <a:r>
              <a:rPr lang="es-ES_tradnl" dirty="0"/>
              <a:t>, en la cual directamente se sustituye en la variable </a:t>
            </a:r>
            <a:r>
              <a:rPr lang="es-ES_tradnl" dirty="0" err="1"/>
              <a:t>simbólica</a:t>
            </a:r>
            <a:r>
              <a:rPr lang="es-ES_tradnl" dirty="0"/>
              <a:t> </a:t>
            </a:r>
            <a:r>
              <a:rPr lang="es-ES_tradnl" b="1" i="1" dirty="0"/>
              <a:t>f </a:t>
            </a:r>
            <a:r>
              <a:rPr lang="es-ES_tradnl" dirty="0"/>
              <a:t>los valores del vector </a:t>
            </a:r>
            <a:r>
              <a:rPr lang="es-ES_tradnl" b="1" i="1" dirty="0"/>
              <a:t>x1 </a:t>
            </a:r>
            <a:r>
              <a:rPr lang="es-ES_tradnl" dirty="0"/>
              <a:t>y los datos se guardan en la variable </a:t>
            </a:r>
            <a:r>
              <a:rPr lang="es-ES_tradnl" b="1" i="1" dirty="0"/>
              <a:t>y1</a:t>
            </a:r>
            <a:r>
              <a:rPr lang="es-ES_tradnl" dirty="0"/>
              <a:t>. Finalmente, se grafican los vectores </a:t>
            </a:r>
            <a:r>
              <a:rPr lang="es-ES_tradnl" b="1" i="1" dirty="0"/>
              <a:t>x1 </a:t>
            </a:r>
            <a:r>
              <a:rPr lang="es-ES_tradnl" dirty="0"/>
              <a:t>y </a:t>
            </a:r>
            <a:r>
              <a:rPr lang="es-ES_tradnl" b="1" i="1" dirty="0"/>
              <a:t>y1 </a:t>
            </a:r>
            <a:r>
              <a:rPr lang="es-ES_tradnl" dirty="0"/>
              <a:t>usando </a:t>
            </a:r>
            <a:r>
              <a:rPr lang="es-ES_tradnl" dirty="0" err="1"/>
              <a:t>plot</a:t>
            </a:r>
            <a:r>
              <a:rPr lang="es-ES_tradnl" dirty="0"/>
              <a:t>. Por otra parte, tenemos la </a:t>
            </a:r>
            <a:r>
              <a:rPr lang="es-ES_tradnl" dirty="0" err="1"/>
              <a:t>función</a:t>
            </a:r>
            <a:r>
              <a:rPr lang="es-ES_tradnl" dirty="0"/>
              <a:t> </a:t>
            </a:r>
            <a:r>
              <a:rPr lang="es-ES_tradnl" i="1" dirty="0" err="1"/>
              <a:t>eval</a:t>
            </a:r>
            <a:r>
              <a:rPr lang="es-ES_tradnl" i="1" dirty="0"/>
              <a:t> </a:t>
            </a:r>
            <a:r>
              <a:rPr lang="es-ES_tradnl" dirty="0"/>
              <a:t>que se usa de la siguiente forma para graficar la </a:t>
            </a:r>
            <a:r>
              <a:rPr lang="es-ES_tradnl" dirty="0" err="1"/>
              <a:t>función</a:t>
            </a:r>
            <a:r>
              <a:rPr lang="es-ES_tradnl" dirty="0"/>
              <a:t> </a:t>
            </a:r>
            <a:r>
              <a:rPr lang="es-ES_tradnl" b="1" i="1" dirty="0"/>
              <a:t>seno(x)</a:t>
            </a:r>
            <a:r>
              <a:rPr lang="es-ES_tradnl" dirty="0"/>
              <a:t>: </a:t>
            </a:r>
            <a:endParaRPr lang="es-ES_tradnl" dirty="0" smtClean="0"/>
          </a:p>
          <a:p>
            <a:endParaRPr lang="es-ES" dirty="0"/>
          </a:p>
        </p:txBody>
      </p:sp>
    </p:spTree>
    <p:extLst>
      <p:ext uri="{BB962C8B-B14F-4D97-AF65-F5344CB8AC3E}">
        <p14:creationId xmlns:p14="http://schemas.microsoft.com/office/powerpoint/2010/main" val="2572982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2-17 a la(s) 17.1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39" y="121478"/>
            <a:ext cx="8039100" cy="1612900"/>
          </a:xfrm>
          <a:prstGeom prst="rect">
            <a:avLst/>
          </a:prstGeom>
        </p:spPr>
      </p:pic>
      <p:pic>
        <p:nvPicPr>
          <p:cNvPr id="6" name="Imagen 5" descr="Captura de pantalla 2020-12-17 a la(s) 21.56.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638" y="1734378"/>
            <a:ext cx="7337773" cy="5123622"/>
          </a:xfrm>
          <a:prstGeom prst="rect">
            <a:avLst/>
          </a:prstGeom>
        </p:spPr>
      </p:pic>
    </p:spTree>
    <p:extLst>
      <p:ext uri="{BB962C8B-B14F-4D97-AF65-F5344CB8AC3E}">
        <p14:creationId xmlns:p14="http://schemas.microsoft.com/office/powerpoint/2010/main" val="4155367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573156"/>
            <a:ext cx="8229600" cy="4937540"/>
          </a:xfrm>
        </p:spPr>
        <p:txBody>
          <a:bodyPr>
            <a:normAutofit lnSpcReduction="10000"/>
          </a:bodyPr>
          <a:lstStyle/>
          <a:p>
            <a:pPr marL="0" indent="0" algn="just">
              <a:buNone/>
            </a:pPr>
            <a:r>
              <a:rPr lang="es-ES_tradnl" dirty="0"/>
              <a:t>La diferencia entre </a:t>
            </a:r>
            <a:r>
              <a:rPr lang="es-ES_tradnl" dirty="0" err="1"/>
              <a:t>ésta</a:t>
            </a:r>
            <a:r>
              <a:rPr lang="es-ES_tradnl" dirty="0"/>
              <a:t> y la anterior es que el </a:t>
            </a:r>
            <a:r>
              <a:rPr lang="es-ES_tradnl" i="1" dirty="0" err="1"/>
              <a:t>subs</a:t>
            </a:r>
            <a:r>
              <a:rPr lang="es-ES_tradnl" i="1" dirty="0"/>
              <a:t> </a:t>
            </a:r>
            <a:r>
              <a:rPr lang="es-ES_tradnl" dirty="0"/>
              <a:t>permite definir la variable que se sustituye en una </a:t>
            </a:r>
            <a:r>
              <a:rPr lang="es-ES_tradnl" dirty="0" err="1"/>
              <a:t>expresión</a:t>
            </a:r>
            <a:r>
              <a:rPr lang="es-ES_tradnl" dirty="0"/>
              <a:t> </a:t>
            </a:r>
            <a:r>
              <a:rPr lang="es-ES_tradnl" dirty="0" err="1"/>
              <a:t>simbólica</a:t>
            </a:r>
            <a:r>
              <a:rPr lang="es-ES_tradnl" dirty="0"/>
              <a:t>, en cambio con el </a:t>
            </a:r>
            <a:r>
              <a:rPr lang="es-ES_tradnl" i="1" dirty="0" err="1"/>
              <a:t>eval</a:t>
            </a:r>
            <a:r>
              <a:rPr lang="es-ES_tradnl" i="1" dirty="0"/>
              <a:t> </a:t>
            </a:r>
            <a:r>
              <a:rPr lang="es-ES_tradnl" dirty="0" err="1"/>
              <a:t>únicamente</a:t>
            </a:r>
            <a:r>
              <a:rPr lang="es-ES_tradnl" dirty="0"/>
              <a:t> se </a:t>
            </a:r>
            <a:r>
              <a:rPr lang="es-ES_tradnl" dirty="0" err="1"/>
              <a:t>evalúa</a:t>
            </a:r>
            <a:r>
              <a:rPr lang="es-ES_tradnl" dirty="0"/>
              <a:t> una </a:t>
            </a:r>
            <a:r>
              <a:rPr lang="es-ES_tradnl" dirty="0" err="1"/>
              <a:t>expresión</a:t>
            </a:r>
            <a:r>
              <a:rPr lang="es-ES_tradnl" dirty="0"/>
              <a:t> </a:t>
            </a:r>
            <a:r>
              <a:rPr lang="es-ES_tradnl" dirty="0" err="1"/>
              <a:t>simbólica</a:t>
            </a:r>
            <a:r>
              <a:rPr lang="es-ES_tradnl" dirty="0"/>
              <a:t> por lo que tenemos que sobrescribir </a:t>
            </a:r>
            <a:r>
              <a:rPr lang="es-ES_tradnl" b="1" i="1" dirty="0"/>
              <a:t>x </a:t>
            </a:r>
            <a:r>
              <a:rPr lang="es-ES_tradnl" dirty="0"/>
              <a:t>como el vector sobre el cual se va a evaluar ya que </a:t>
            </a:r>
            <a:r>
              <a:rPr lang="es-ES_tradnl" b="1" i="1" dirty="0"/>
              <a:t>f </a:t>
            </a:r>
            <a:r>
              <a:rPr lang="es-ES_tradnl" dirty="0"/>
              <a:t>está definida en </a:t>
            </a:r>
            <a:r>
              <a:rPr lang="es-ES_tradnl" dirty="0" err="1"/>
              <a:t>función</a:t>
            </a:r>
            <a:r>
              <a:rPr lang="es-ES_tradnl" dirty="0"/>
              <a:t> de </a:t>
            </a:r>
            <a:r>
              <a:rPr lang="es-ES_tradnl" b="1" i="1" dirty="0"/>
              <a:t>x</a:t>
            </a:r>
            <a:r>
              <a:rPr lang="es-ES_tradnl" dirty="0"/>
              <a:t>, es decir, con </a:t>
            </a:r>
            <a:r>
              <a:rPr lang="es-ES_tradnl" i="1" dirty="0" err="1"/>
              <a:t>eval</a:t>
            </a:r>
            <a:r>
              <a:rPr lang="es-ES_tradnl" i="1" dirty="0"/>
              <a:t> </a:t>
            </a:r>
            <a:r>
              <a:rPr lang="es-ES_tradnl" dirty="0"/>
              <a:t>no podemos seleccionar la variable que se </a:t>
            </a:r>
            <a:r>
              <a:rPr lang="es-ES_tradnl" dirty="0" err="1"/>
              <a:t>evalúa</a:t>
            </a:r>
            <a:r>
              <a:rPr lang="es-ES_tradnl" dirty="0"/>
              <a:t> sino que </a:t>
            </a:r>
            <a:r>
              <a:rPr lang="es-ES_tradnl" dirty="0" err="1"/>
              <a:t>ésta</a:t>
            </a:r>
            <a:r>
              <a:rPr lang="es-ES_tradnl" dirty="0"/>
              <a:t> está determinada directamente por la </a:t>
            </a:r>
            <a:r>
              <a:rPr lang="es-ES_tradnl" dirty="0" err="1"/>
              <a:t>función</a:t>
            </a:r>
            <a:r>
              <a:rPr lang="es-ES_tradnl" dirty="0"/>
              <a:t> </a:t>
            </a:r>
            <a:r>
              <a:rPr lang="es-ES_tradnl" dirty="0" err="1"/>
              <a:t>simbólica</a:t>
            </a:r>
            <a:r>
              <a:rPr lang="es-ES_tradnl" dirty="0"/>
              <a:t>. </a:t>
            </a:r>
            <a:endParaRPr lang="es-ES_tradnl" dirty="0" smtClean="0"/>
          </a:p>
          <a:p>
            <a:endParaRPr lang="es-ES" dirty="0"/>
          </a:p>
        </p:txBody>
      </p:sp>
    </p:spTree>
    <p:extLst>
      <p:ext uri="{BB962C8B-B14F-4D97-AF65-F5344CB8AC3E}">
        <p14:creationId xmlns:p14="http://schemas.microsoft.com/office/powerpoint/2010/main" val="1369250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Gráfica de funciones </a:t>
            </a:r>
            <a:r>
              <a:rPr lang="es-ES" dirty="0" err="1" smtClean="0"/>
              <a:t>inline</a:t>
            </a:r>
            <a:r>
              <a:rPr lang="es-ES" dirty="0" smtClean="0"/>
              <a:t> en dos dimensiones</a:t>
            </a:r>
            <a:endParaRPr lang="es-ES" dirty="0"/>
          </a:p>
        </p:txBody>
      </p:sp>
      <p:sp>
        <p:nvSpPr>
          <p:cNvPr id="3" name="Marcador de contenido 2"/>
          <p:cNvSpPr>
            <a:spLocks noGrp="1"/>
          </p:cNvSpPr>
          <p:nvPr>
            <p:ph idx="1"/>
          </p:nvPr>
        </p:nvSpPr>
        <p:spPr>
          <a:xfrm>
            <a:off x="457200" y="1600200"/>
            <a:ext cx="8229600" cy="4719538"/>
          </a:xfrm>
        </p:spPr>
        <p:txBody>
          <a:bodyPr>
            <a:normAutofit fontScale="92500" lnSpcReduction="10000"/>
          </a:bodyPr>
          <a:lstStyle/>
          <a:p>
            <a:pPr marL="0" indent="0" algn="just">
              <a:buNone/>
            </a:pPr>
            <a:r>
              <a:rPr lang="es-ES_tradnl" dirty="0"/>
              <a:t>Otra forma de graficar en </a:t>
            </a:r>
            <a:r>
              <a:rPr lang="es-ES_tradnl" dirty="0" err="1"/>
              <a:t>Matlab</a:t>
            </a:r>
            <a:r>
              <a:rPr lang="es-ES_tradnl" dirty="0"/>
              <a:t> es mediante el uso de la </a:t>
            </a:r>
            <a:r>
              <a:rPr lang="es-ES_tradnl" dirty="0" err="1"/>
              <a:t>función</a:t>
            </a:r>
            <a:r>
              <a:rPr lang="es-ES_tradnl" dirty="0"/>
              <a:t> </a:t>
            </a:r>
            <a:r>
              <a:rPr lang="es-ES_tradnl" i="1" dirty="0" err="1"/>
              <a:t>inline</a:t>
            </a:r>
            <a:r>
              <a:rPr lang="es-ES_tradnl" dirty="0"/>
              <a:t>, </a:t>
            </a:r>
            <a:r>
              <a:rPr lang="es-ES_tradnl" dirty="0" err="1"/>
              <a:t>ésta</a:t>
            </a:r>
            <a:r>
              <a:rPr lang="es-ES_tradnl" dirty="0"/>
              <a:t> nos permite trabajar con funciones </a:t>
            </a:r>
            <a:r>
              <a:rPr lang="es-ES_tradnl" dirty="0" err="1"/>
              <a:t>matemáticas</a:t>
            </a:r>
            <a:r>
              <a:rPr lang="es-ES_tradnl" dirty="0"/>
              <a:t> utilizando una sintaxis semejante a la que se usa cuando se operan con funciones en “</a:t>
            </a:r>
            <a:r>
              <a:rPr lang="es-ES_tradnl" dirty="0" err="1"/>
              <a:t>lápiz</a:t>
            </a:r>
            <a:r>
              <a:rPr lang="es-ES_tradnl" dirty="0"/>
              <a:t> y papel”, es decir, cuando decimos que una </a:t>
            </a:r>
            <a:r>
              <a:rPr lang="es-ES_tradnl" dirty="0" err="1"/>
              <a:t>función</a:t>
            </a:r>
            <a:r>
              <a:rPr lang="es-ES_tradnl" dirty="0"/>
              <a:t> depende de </a:t>
            </a:r>
            <a:r>
              <a:rPr lang="es-ES_tradnl" b="1" i="1" dirty="0"/>
              <a:t>x </a:t>
            </a:r>
            <a:r>
              <a:rPr lang="es-ES_tradnl" dirty="0"/>
              <a:t>generalmente escribimos </a:t>
            </a:r>
            <a:r>
              <a:rPr lang="es-ES_tradnl" b="1" i="1" dirty="0"/>
              <a:t>f(x)</a:t>
            </a:r>
            <a:r>
              <a:rPr lang="es-ES_tradnl" dirty="0"/>
              <a:t>, y cuando queremos sustituir un </a:t>
            </a:r>
            <a:r>
              <a:rPr lang="es-ES_tradnl" dirty="0" smtClean="0"/>
              <a:t>valor </a:t>
            </a:r>
            <a:r>
              <a:rPr lang="es-ES_tradnl" b="1" i="1" dirty="0" smtClean="0"/>
              <a:t>a </a:t>
            </a:r>
            <a:r>
              <a:rPr lang="es-ES_tradnl" dirty="0"/>
              <a:t>determinado en dicha </a:t>
            </a:r>
            <a:r>
              <a:rPr lang="es-ES_tradnl" dirty="0" err="1"/>
              <a:t>función</a:t>
            </a:r>
            <a:r>
              <a:rPr lang="es-ES_tradnl" dirty="0"/>
              <a:t> escribimos </a:t>
            </a:r>
            <a:r>
              <a:rPr lang="es-ES_tradnl" b="1" i="1" dirty="0"/>
              <a:t>f(a)</a:t>
            </a:r>
            <a:r>
              <a:rPr lang="es-ES_tradnl" dirty="0"/>
              <a:t>, esto en </a:t>
            </a:r>
            <a:r>
              <a:rPr lang="es-ES_tradnl" dirty="0" err="1"/>
              <a:t>Matlab</a:t>
            </a:r>
            <a:r>
              <a:rPr lang="es-ES_tradnl" dirty="0"/>
              <a:t> se puede hacer de igual forma, sin embargo, primero se requiere construir la </a:t>
            </a:r>
            <a:r>
              <a:rPr lang="es-ES_tradnl" dirty="0" err="1"/>
              <a:t>función</a:t>
            </a:r>
            <a:r>
              <a:rPr lang="es-ES_tradnl" dirty="0"/>
              <a:t> </a:t>
            </a:r>
            <a:r>
              <a:rPr lang="es-ES_tradnl" i="1" dirty="0" err="1"/>
              <a:t>inline</a:t>
            </a:r>
            <a:r>
              <a:rPr lang="es-ES_tradnl" i="1" dirty="0"/>
              <a:t> </a:t>
            </a:r>
            <a:r>
              <a:rPr lang="es-ES_tradnl" dirty="0"/>
              <a:t>de la siguiente forma: </a:t>
            </a:r>
            <a:endParaRPr lang="es-ES_tradnl" dirty="0" smtClean="0"/>
          </a:p>
          <a:p>
            <a:endParaRPr lang="es-ES" dirty="0"/>
          </a:p>
        </p:txBody>
      </p:sp>
    </p:spTree>
    <p:extLst>
      <p:ext uri="{BB962C8B-B14F-4D97-AF65-F5344CB8AC3E}">
        <p14:creationId xmlns:p14="http://schemas.microsoft.com/office/powerpoint/2010/main" val="3643144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0-12-17 a la(s) 17.15.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842064"/>
            <a:ext cx="9093200" cy="4580283"/>
          </a:xfrm>
          <a:prstGeom prst="rect">
            <a:avLst/>
          </a:prstGeom>
        </p:spPr>
      </p:pic>
    </p:spTree>
    <p:extLst>
      <p:ext uri="{BB962C8B-B14F-4D97-AF65-F5344CB8AC3E}">
        <p14:creationId xmlns:p14="http://schemas.microsoft.com/office/powerpoint/2010/main" val="3929494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57199"/>
            <a:ext cx="8442960" cy="703377"/>
          </a:xfrm>
        </p:spPr>
        <p:txBody>
          <a:bodyPr>
            <a:noAutofit/>
          </a:bodyPr>
          <a:lstStyle/>
          <a:p>
            <a:r>
              <a:rPr lang="es-ES" sz="3200" dirty="0" smtClean="0"/>
              <a:t>A mayor número de </a:t>
            </a:r>
            <a:r>
              <a:rPr lang="es-ES" sz="3200" dirty="0" err="1" smtClean="0"/>
              <a:t>iterciones</a:t>
            </a:r>
            <a:r>
              <a:rPr lang="es-ES" sz="3200" dirty="0" smtClean="0"/>
              <a:t>, más parecido es un vector matemático a uno físico</a:t>
            </a:r>
            <a:endParaRPr lang="es-ES" sz="3200" dirty="0"/>
          </a:p>
        </p:txBody>
      </p:sp>
      <p:cxnSp>
        <p:nvCxnSpPr>
          <p:cNvPr id="5" name="Conector recto de flecha 4"/>
          <p:cNvCxnSpPr/>
          <p:nvPr/>
        </p:nvCxnSpPr>
        <p:spPr>
          <a:xfrm>
            <a:off x="524992" y="3825095"/>
            <a:ext cx="8069292"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a:off x="524992" y="3196818"/>
            <a:ext cx="8069292"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6" name="Conector recto de flecha 5"/>
          <p:cNvCxnSpPr/>
          <p:nvPr/>
        </p:nvCxnSpPr>
        <p:spPr>
          <a:xfrm>
            <a:off x="445914" y="5998375"/>
            <a:ext cx="806929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 name="Imagen 7" descr="Captura de pantalla 2021-03-11 a la(s) 16.56.13.png"/>
          <p:cNvPicPr>
            <a:picLocks noChangeAspect="1"/>
          </p:cNvPicPr>
          <p:nvPr/>
        </p:nvPicPr>
        <p:blipFill rotWithShape="1">
          <a:blip r:embed="rId2">
            <a:extLst>
              <a:ext uri="{28A0092B-C50C-407E-A947-70E740481C1C}">
                <a14:useLocalDpi xmlns:a14="http://schemas.microsoft.com/office/drawing/2010/main" val="0"/>
              </a:ext>
            </a:extLst>
          </a:blip>
          <a:srcRect l="50000" r="2798"/>
          <a:stretch/>
        </p:blipFill>
        <p:spPr>
          <a:xfrm flipV="1">
            <a:off x="457200" y="1559046"/>
            <a:ext cx="8442959" cy="1387913"/>
          </a:xfrm>
          <a:prstGeom prst="rect">
            <a:avLst/>
          </a:prstGeom>
        </p:spPr>
      </p:pic>
      <p:pic>
        <p:nvPicPr>
          <p:cNvPr id="9" name="Imagen 8" descr="Captura de pantalla 2021-03-11 a la(s) 16.56.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382666" y="4070555"/>
            <a:ext cx="4320205" cy="1806752"/>
          </a:xfrm>
          <a:prstGeom prst="rect">
            <a:avLst/>
          </a:prstGeom>
        </p:spPr>
      </p:pic>
      <p:pic>
        <p:nvPicPr>
          <p:cNvPr id="10" name="Imagen 9" descr="Captura de pantalla 2021-03-11 a la(s) 16.56.13.png"/>
          <p:cNvPicPr>
            <a:picLocks noChangeAspect="1"/>
          </p:cNvPicPr>
          <p:nvPr/>
        </p:nvPicPr>
        <p:blipFill rotWithShape="1">
          <a:blip r:embed="rId2">
            <a:extLst>
              <a:ext uri="{28A0092B-C50C-407E-A947-70E740481C1C}">
                <a14:useLocalDpi xmlns:a14="http://schemas.microsoft.com/office/drawing/2010/main" val="0"/>
              </a:ext>
            </a:extLst>
          </a:blip>
          <a:srcRect r="5568"/>
          <a:stretch/>
        </p:blipFill>
        <p:spPr>
          <a:xfrm flipV="1">
            <a:off x="230755" y="4070555"/>
            <a:ext cx="4328883" cy="1806754"/>
          </a:xfrm>
          <a:prstGeom prst="rect">
            <a:avLst/>
          </a:prstGeom>
        </p:spPr>
      </p:pic>
      <p:cxnSp>
        <p:nvCxnSpPr>
          <p:cNvPr id="11" name="Conector recto de flecha 10"/>
          <p:cNvCxnSpPr/>
          <p:nvPr/>
        </p:nvCxnSpPr>
        <p:spPr>
          <a:xfrm>
            <a:off x="524992" y="2270895"/>
            <a:ext cx="8177879" cy="1"/>
          </a:xfrm>
          <a:prstGeom prst="straightConnector1">
            <a:avLst/>
          </a:prstGeom>
          <a:ln>
            <a:prstDash val="lg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9006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0-12-17 a la(s) 22.4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77" y="238922"/>
            <a:ext cx="7516753" cy="6405306"/>
          </a:xfrm>
          <a:prstGeom prst="rect">
            <a:avLst/>
          </a:prstGeom>
        </p:spPr>
      </p:pic>
    </p:spTree>
    <p:extLst>
      <p:ext uri="{BB962C8B-B14F-4D97-AF65-F5344CB8AC3E}">
        <p14:creationId xmlns:p14="http://schemas.microsoft.com/office/powerpoint/2010/main" val="2727368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695740"/>
            <a:ext cx="8229600" cy="2959651"/>
          </a:xfrm>
        </p:spPr>
        <p:txBody>
          <a:bodyPr>
            <a:normAutofit/>
          </a:bodyPr>
          <a:lstStyle/>
          <a:p>
            <a:pPr algn="just"/>
            <a:r>
              <a:rPr lang="es-ES_tradnl" dirty="0"/>
              <a:t>Como </a:t>
            </a:r>
            <a:r>
              <a:rPr lang="es-ES_tradnl" dirty="0" smtClean="0"/>
              <a:t>se puede observar, </a:t>
            </a:r>
            <a:r>
              <a:rPr lang="es-ES_tradnl" b="1" i="1" dirty="0"/>
              <a:t>y</a:t>
            </a:r>
            <a:r>
              <a:rPr lang="es-ES_tradnl" dirty="0"/>
              <a:t> contiene los valores de </a:t>
            </a:r>
            <a:r>
              <a:rPr lang="es-ES_tradnl" b="1" i="1" dirty="0"/>
              <a:t>x </a:t>
            </a:r>
            <a:r>
              <a:rPr lang="es-ES_tradnl" dirty="0"/>
              <a:t>evaluados en la </a:t>
            </a:r>
            <a:r>
              <a:rPr lang="es-ES_tradnl" dirty="0" err="1"/>
              <a:t>función</a:t>
            </a:r>
            <a:r>
              <a:rPr lang="es-ES_tradnl" dirty="0"/>
              <a:t> </a:t>
            </a:r>
            <a:r>
              <a:rPr lang="es-ES_tradnl" dirty="0" err="1"/>
              <a:t>matemática</a:t>
            </a:r>
            <a:r>
              <a:rPr lang="es-ES_tradnl" dirty="0"/>
              <a:t> descrita en </a:t>
            </a:r>
            <a:r>
              <a:rPr lang="es-ES_tradnl" b="1" i="1" dirty="0"/>
              <a:t>f</a:t>
            </a:r>
            <a:r>
              <a:rPr lang="es-ES_tradnl" dirty="0"/>
              <a:t>, lo que naturalmente se </a:t>
            </a:r>
            <a:r>
              <a:rPr lang="es-ES_tradnl" dirty="0" err="1"/>
              <a:t>escribiría</a:t>
            </a:r>
            <a:r>
              <a:rPr lang="es-ES_tradnl" dirty="0"/>
              <a:t> como </a:t>
            </a:r>
            <a:r>
              <a:rPr lang="es-ES_tradnl" b="1" i="1" dirty="0"/>
              <a:t>f(x) </a:t>
            </a:r>
            <a:r>
              <a:rPr lang="es-ES_tradnl" dirty="0"/>
              <a:t>en </a:t>
            </a:r>
            <a:r>
              <a:rPr lang="es-ES_tradnl" dirty="0" err="1"/>
              <a:t>Matlab</a:t>
            </a:r>
            <a:r>
              <a:rPr lang="es-ES_tradnl" dirty="0"/>
              <a:t> </a:t>
            </a:r>
            <a:r>
              <a:rPr lang="es-ES_tradnl" dirty="0" err="1"/>
              <a:t>también</a:t>
            </a:r>
            <a:r>
              <a:rPr lang="es-ES_tradnl" dirty="0"/>
              <a:t> se escribe de esta misma forma</a:t>
            </a:r>
            <a:r>
              <a:rPr lang="es-ES_tradnl" dirty="0" smtClean="0"/>
              <a:t>.</a:t>
            </a:r>
          </a:p>
        </p:txBody>
      </p:sp>
    </p:spTree>
    <p:extLst>
      <p:ext uri="{BB962C8B-B14F-4D97-AF65-F5344CB8AC3E}">
        <p14:creationId xmlns:p14="http://schemas.microsoft.com/office/powerpoint/2010/main" val="2906508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57200" y="299787"/>
            <a:ext cx="8229600" cy="672089"/>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dirty="0" smtClean="0"/>
              <a:t>Nuevos Comandos:</a:t>
            </a:r>
            <a:endParaRPr lang="es-ES" dirty="0"/>
          </a:p>
        </p:txBody>
      </p:sp>
      <p:sp>
        <p:nvSpPr>
          <p:cNvPr id="6" name="Título 1"/>
          <p:cNvSpPr txBox="1">
            <a:spLocks/>
          </p:cNvSpPr>
          <p:nvPr/>
        </p:nvSpPr>
        <p:spPr>
          <a:xfrm>
            <a:off x="343626" y="971876"/>
            <a:ext cx="8229600" cy="7942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4000" dirty="0" err="1" smtClean="0"/>
              <a:t>title</a:t>
            </a:r>
            <a:r>
              <a:rPr lang="es-ES" sz="4000" dirty="0" smtClean="0"/>
              <a:t> (</a:t>
            </a:r>
            <a:r>
              <a:rPr lang="es-ES" sz="4000" dirty="0" smtClean="0">
                <a:latin typeface="Avenir Black Oblique"/>
                <a:cs typeface="Avenir Black Oblique"/>
              </a:rPr>
              <a:t>‘</a:t>
            </a:r>
            <a:r>
              <a:rPr lang="es-ES" sz="4000" dirty="0" smtClean="0"/>
              <a:t>Titulo del gráfico</a:t>
            </a:r>
            <a:r>
              <a:rPr lang="es-ES" sz="4000" dirty="0" smtClean="0">
                <a:latin typeface="Avenir Black Oblique"/>
                <a:cs typeface="Avenir Black Oblique"/>
              </a:rPr>
              <a:t>’</a:t>
            </a:r>
            <a:r>
              <a:rPr lang="es-ES" sz="4000" dirty="0" smtClean="0"/>
              <a:t>):</a:t>
            </a:r>
            <a:endParaRPr lang="es-ES" sz="4000" dirty="0"/>
          </a:p>
        </p:txBody>
      </p:sp>
      <p:sp>
        <p:nvSpPr>
          <p:cNvPr id="7" name="Título 1"/>
          <p:cNvSpPr txBox="1">
            <a:spLocks/>
          </p:cNvSpPr>
          <p:nvPr/>
        </p:nvSpPr>
        <p:spPr>
          <a:xfrm>
            <a:off x="457200" y="1766092"/>
            <a:ext cx="8229600" cy="7972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4000" dirty="0" err="1" smtClean="0"/>
              <a:t>xlabel</a:t>
            </a:r>
            <a:r>
              <a:rPr lang="es-ES" sz="4000" dirty="0" smtClean="0"/>
              <a:t> (</a:t>
            </a:r>
            <a:r>
              <a:rPr lang="es-ES" sz="4000" dirty="0" smtClean="0">
                <a:latin typeface="Avenir Black Oblique"/>
                <a:cs typeface="Avenir Black Oblique"/>
              </a:rPr>
              <a:t>‘</a:t>
            </a:r>
            <a:r>
              <a:rPr lang="es-ES" sz="4000" dirty="0" smtClean="0"/>
              <a:t>Titulo del eje x</a:t>
            </a:r>
            <a:r>
              <a:rPr lang="es-ES" sz="4000" dirty="0" smtClean="0">
                <a:latin typeface="Avenir Black Oblique"/>
                <a:cs typeface="Avenir Black Oblique"/>
              </a:rPr>
              <a:t>’</a:t>
            </a:r>
            <a:r>
              <a:rPr lang="es-ES" sz="4000" dirty="0" smtClean="0"/>
              <a:t>):</a:t>
            </a:r>
            <a:endParaRPr lang="es-ES" sz="4000" dirty="0"/>
          </a:p>
        </p:txBody>
      </p:sp>
      <p:sp>
        <p:nvSpPr>
          <p:cNvPr id="8" name="Título 1"/>
          <p:cNvSpPr txBox="1">
            <a:spLocks/>
          </p:cNvSpPr>
          <p:nvPr/>
        </p:nvSpPr>
        <p:spPr>
          <a:xfrm>
            <a:off x="457200" y="2563317"/>
            <a:ext cx="8229600" cy="82403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4000" dirty="0" err="1"/>
              <a:t>y</a:t>
            </a:r>
            <a:r>
              <a:rPr lang="es-ES" sz="4000" dirty="0" err="1" smtClean="0"/>
              <a:t>label</a:t>
            </a:r>
            <a:r>
              <a:rPr lang="es-ES" sz="4000" dirty="0" smtClean="0"/>
              <a:t> (</a:t>
            </a:r>
            <a:r>
              <a:rPr lang="es-ES" sz="4000" dirty="0" smtClean="0">
                <a:latin typeface="Avenir Black Oblique"/>
                <a:cs typeface="Avenir Black Oblique"/>
              </a:rPr>
              <a:t>‘</a:t>
            </a:r>
            <a:r>
              <a:rPr lang="es-ES" sz="4000" dirty="0" smtClean="0"/>
              <a:t>Titulo del eje y</a:t>
            </a:r>
            <a:r>
              <a:rPr lang="es-ES" sz="4000" dirty="0" smtClean="0">
                <a:latin typeface="Avenir Black Oblique"/>
                <a:cs typeface="Avenir Black Oblique"/>
              </a:rPr>
              <a:t>’</a:t>
            </a:r>
            <a:r>
              <a:rPr lang="es-ES" sz="4000" dirty="0" smtClean="0"/>
              <a:t>):</a:t>
            </a:r>
            <a:endParaRPr lang="es-ES" sz="4000" dirty="0"/>
          </a:p>
        </p:txBody>
      </p:sp>
      <p:sp>
        <p:nvSpPr>
          <p:cNvPr id="9" name="Título 1"/>
          <p:cNvSpPr txBox="1">
            <a:spLocks/>
          </p:cNvSpPr>
          <p:nvPr/>
        </p:nvSpPr>
        <p:spPr>
          <a:xfrm>
            <a:off x="457200" y="3412499"/>
            <a:ext cx="8229600" cy="7897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4000" dirty="0" err="1"/>
              <a:t>z</a:t>
            </a:r>
            <a:r>
              <a:rPr lang="es-ES" sz="4000" dirty="0" err="1" smtClean="0"/>
              <a:t>label</a:t>
            </a:r>
            <a:r>
              <a:rPr lang="es-ES" sz="4000" dirty="0" smtClean="0"/>
              <a:t> (</a:t>
            </a:r>
            <a:r>
              <a:rPr lang="es-ES" sz="4000" dirty="0" smtClean="0">
                <a:latin typeface="Avenir Black Oblique"/>
                <a:cs typeface="Avenir Black Oblique"/>
              </a:rPr>
              <a:t>‘</a:t>
            </a:r>
            <a:r>
              <a:rPr lang="es-ES" sz="4000" dirty="0" smtClean="0"/>
              <a:t>Titulo del eje z</a:t>
            </a:r>
            <a:r>
              <a:rPr lang="es-ES" sz="4000" dirty="0" smtClean="0">
                <a:latin typeface="Avenir Black Oblique"/>
                <a:cs typeface="Avenir Black Oblique"/>
              </a:rPr>
              <a:t>’</a:t>
            </a:r>
            <a:r>
              <a:rPr lang="es-ES" sz="4000" dirty="0" smtClean="0"/>
              <a:t>):</a:t>
            </a:r>
            <a:endParaRPr lang="es-ES" sz="4000" dirty="0"/>
          </a:p>
        </p:txBody>
      </p:sp>
      <p:sp>
        <p:nvSpPr>
          <p:cNvPr id="10" name="Título 1"/>
          <p:cNvSpPr txBox="1">
            <a:spLocks/>
          </p:cNvSpPr>
          <p:nvPr/>
        </p:nvSpPr>
        <p:spPr>
          <a:xfrm>
            <a:off x="457200" y="4227394"/>
            <a:ext cx="8229600" cy="78588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4000" dirty="0" err="1"/>
              <a:t>g</a:t>
            </a:r>
            <a:r>
              <a:rPr lang="es-ES" sz="4000" dirty="0" err="1" smtClean="0"/>
              <a:t>rid</a:t>
            </a:r>
            <a:r>
              <a:rPr lang="es-ES" sz="4000" dirty="0" smtClean="0"/>
              <a:t> </a:t>
            </a:r>
            <a:r>
              <a:rPr lang="es-ES" sz="4000" dirty="0" err="1" smtClean="0"/>
              <a:t>on</a:t>
            </a:r>
            <a:r>
              <a:rPr lang="es-ES" sz="4000" dirty="0" smtClean="0"/>
              <a:t> </a:t>
            </a:r>
            <a:r>
              <a:rPr lang="es-ES" sz="4000" dirty="0" smtClean="0">
                <a:solidFill>
                  <a:srgbClr val="008000"/>
                </a:solidFill>
              </a:rPr>
              <a:t>% coloca el cuadriculado</a:t>
            </a:r>
            <a:endParaRPr lang="es-ES" sz="4000" dirty="0">
              <a:solidFill>
                <a:srgbClr val="008000"/>
              </a:solidFill>
            </a:endParaRPr>
          </a:p>
        </p:txBody>
      </p:sp>
      <p:sp>
        <p:nvSpPr>
          <p:cNvPr id="11" name="Título 1"/>
          <p:cNvSpPr txBox="1">
            <a:spLocks/>
          </p:cNvSpPr>
          <p:nvPr/>
        </p:nvSpPr>
        <p:spPr>
          <a:xfrm>
            <a:off x="457200" y="5017026"/>
            <a:ext cx="8229600" cy="7897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4000" dirty="0" err="1" smtClean="0"/>
              <a:t>legend</a:t>
            </a:r>
            <a:r>
              <a:rPr lang="es-ES" sz="4000" dirty="0" smtClean="0"/>
              <a:t> (</a:t>
            </a:r>
            <a:r>
              <a:rPr lang="es-ES" sz="4000" dirty="0" smtClean="0">
                <a:latin typeface="Avenir Black Oblique"/>
                <a:cs typeface="Avenir Black Oblique"/>
              </a:rPr>
              <a:t>‘</a:t>
            </a:r>
            <a:r>
              <a:rPr lang="es-ES" sz="4000" dirty="0" smtClean="0"/>
              <a:t>coloca una leyenda</a:t>
            </a:r>
            <a:r>
              <a:rPr lang="es-ES" sz="4000" dirty="0" smtClean="0">
                <a:latin typeface="Avenir Black Oblique"/>
                <a:cs typeface="Avenir Black Oblique"/>
              </a:rPr>
              <a:t>’</a:t>
            </a:r>
            <a:r>
              <a:rPr lang="es-ES" sz="4000" dirty="0" smtClean="0"/>
              <a:t>):</a:t>
            </a:r>
            <a:endParaRPr lang="es-ES" sz="4000" dirty="0"/>
          </a:p>
        </p:txBody>
      </p:sp>
      <p:sp>
        <p:nvSpPr>
          <p:cNvPr id="13" name="Título 1"/>
          <p:cNvSpPr txBox="1">
            <a:spLocks/>
          </p:cNvSpPr>
          <p:nvPr/>
        </p:nvSpPr>
        <p:spPr>
          <a:xfrm>
            <a:off x="609600" y="5830620"/>
            <a:ext cx="8229600" cy="7897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4000" dirty="0" err="1" smtClean="0"/>
              <a:t>hold</a:t>
            </a:r>
            <a:r>
              <a:rPr lang="es-ES" sz="4000" dirty="0" smtClean="0"/>
              <a:t> </a:t>
            </a:r>
            <a:r>
              <a:rPr lang="es-ES" sz="4000" dirty="0" smtClean="0">
                <a:solidFill>
                  <a:srgbClr val="008000"/>
                </a:solidFill>
              </a:rPr>
              <a:t>%Mantener</a:t>
            </a:r>
            <a:endParaRPr lang="es-ES" sz="4000" dirty="0">
              <a:solidFill>
                <a:srgbClr val="008000"/>
              </a:solidFill>
            </a:endParaRPr>
          </a:p>
        </p:txBody>
      </p:sp>
    </p:spTree>
    <p:extLst>
      <p:ext uri="{BB962C8B-B14F-4D97-AF65-F5344CB8AC3E}">
        <p14:creationId xmlns:p14="http://schemas.microsoft.com/office/powerpoint/2010/main" val="3265725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0299"/>
            <a:ext cx="8229600" cy="781648"/>
          </a:xfrm>
        </p:spPr>
        <p:txBody>
          <a:bodyPr/>
          <a:lstStyle/>
          <a:p>
            <a:r>
              <a:rPr lang="es-ES" dirty="0" err="1" smtClean="0"/>
              <a:t>grid</a:t>
            </a:r>
            <a:r>
              <a:rPr lang="es-ES" dirty="0" smtClean="0"/>
              <a:t> </a:t>
            </a:r>
            <a:r>
              <a:rPr lang="es-ES" dirty="0" err="1" smtClean="0"/>
              <a:t>on</a:t>
            </a:r>
            <a:endParaRPr lang="es-ES" dirty="0"/>
          </a:p>
        </p:txBody>
      </p:sp>
      <p:pic>
        <p:nvPicPr>
          <p:cNvPr id="4" name="Imagen 3" descr="Captura de pantalla 2020-12-17 a la(s) 20.1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701" y="1056286"/>
            <a:ext cx="4655299" cy="5801714"/>
          </a:xfrm>
          <a:prstGeom prst="rect">
            <a:avLst/>
          </a:prstGeom>
        </p:spPr>
      </p:pic>
      <p:pic>
        <p:nvPicPr>
          <p:cNvPr id="5" name="Imagen 4" descr="Captura de pantalla 2020-12-17 a la(s) 20.1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6286"/>
            <a:ext cx="4488701" cy="5801714"/>
          </a:xfrm>
          <a:prstGeom prst="rect">
            <a:avLst/>
          </a:prstGeom>
        </p:spPr>
      </p:pic>
    </p:spTree>
    <p:extLst>
      <p:ext uri="{BB962C8B-B14F-4D97-AF65-F5344CB8AC3E}">
        <p14:creationId xmlns:p14="http://schemas.microsoft.com/office/powerpoint/2010/main" val="2374988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2-17 a la(s) 20.2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076" y="0"/>
            <a:ext cx="7502271" cy="6858000"/>
          </a:xfrm>
          <a:prstGeom prst="rect">
            <a:avLst/>
          </a:prstGeom>
        </p:spPr>
      </p:pic>
    </p:spTree>
    <p:extLst>
      <p:ext uri="{BB962C8B-B14F-4D97-AF65-F5344CB8AC3E}">
        <p14:creationId xmlns:p14="http://schemas.microsoft.com/office/powerpoint/2010/main" val="916374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2-17 a la(s) 20.24.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71" y="0"/>
            <a:ext cx="7536833" cy="6858000"/>
          </a:xfrm>
          <a:prstGeom prst="rect">
            <a:avLst/>
          </a:prstGeom>
        </p:spPr>
      </p:pic>
    </p:spTree>
    <p:extLst>
      <p:ext uri="{BB962C8B-B14F-4D97-AF65-F5344CB8AC3E}">
        <p14:creationId xmlns:p14="http://schemas.microsoft.com/office/powerpoint/2010/main" val="4229514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2-17 a la(s) 20.25.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37" y="0"/>
            <a:ext cx="8094174" cy="6858000"/>
          </a:xfrm>
          <a:prstGeom prst="rect">
            <a:avLst/>
          </a:prstGeom>
        </p:spPr>
      </p:pic>
    </p:spTree>
    <p:extLst>
      <p:ext uri="{BB962C8B-B14F-4D97-AF65-F5344CB8AC3E}">
        <p14:creationId xmlns:p14="http://schemas.microsoft.com/office/powerpoint/2010/main" val="3473333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2-17 a la(s) 20.27.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23" y="0"/>
            <a:ext cx="7782930" cy="6858000"/>
          </a:xfrm>
          <a:prstGeom prst="rect">
            <a:avLst/>
          </a:prstGeom>
        </p:spPr>
      </p:pic>
    </p:spTree>
    <p:extLst>
      <p:ext uri="{BB962C8B-B14F-4D97-AF65-F5344CB8AC3E}">
        <p14:creationId xmlns:p14="http://schemas.microsoft.com/office/powerpoint/2010/main" val="877202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954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4680" y="362585"/>
            <a:ext cx="7772400" cy="1212215"/>
          </a:xfrm>
        </p:spPr>
        <p:txBody>
          <a:bodyPr/>
          <a:lstStyle/>
          <a:p>
            <a:r>
              <a:rPr lang="es-ES" dirty="0" smtClean="0"/>
              <a:t>Interfaz gráfica avanzada:</a:t>
            </a:r>
            <a:endParaRPr lang="es-ES" dirty="0"/>
          </a:p>
        </p:txBody>
      </p:sp>
      <p:pic>
        <p:nvPicPr>
          <p:cNvPr id="4" name="Imagen 3" descr="Captura de pantalla 2020-12-17 a la(s) 15.0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1898750"/>
            <a:ext cx="6101080" cy="4608729"/>
          </a:xfrm>
          <a:prstGeom prst="rect">
            <a:avLst/>
          </a:prstGeom>
        </p:spPr>
      </p:pic>
    </p:spTree>
    <p:extLst>
      <p:ext uri="{BB962C8B-B14F-4D97-AF65-F5344CB8AC3E}">
        <p14:creationId xmlns:p14="http://schemas.microsoft.com/office/powerpoint/2010/main" val="42085363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7"/>
            <a:ext cx="8229600" cy="5620609"/>
          </a:xfrm>
        </p:spPr>
        <p:txBody>
          <a:bodyPr>
            <a:normAutofit/>
          </a:bodyPr>
          <a:lstStyle/>
          <a:p>
            <a:r>
              <a:rPr lang="es-ES" sz="4000" dirty="0" smtClean="0"/>
              <a:t>Los vectores en programación pueden tener tantos puntos como se desee, al grado que ya no se detecta la diferencia entre ambos vectores. Aunque un vector más grande involucra más gasto de memoria RAM</a:t>
            </a:r>
            <a:endParaRPr lang="es-ES" sz="4000" dirty="0"/>
          </a:p>
        </p:txBody>
      </p:sp>
    </p:spTree>
    <p:extLst>
      <p:ext uri="{BB962C8B-B14F-4D97-AF65-F5344CB8AC3E}">
        <p14:creationId xmlns:p14="http://schemas.microsoft.com/office/powerpoint/2010/main" val="3309263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Tipos de alfanuméricos</a:t>
            </a:r>
            <a:endParaRPr lang="es-ES" dirty="0"/>
          </a:p>
        </p:txBody>
      </p:sp>
      <p:sp>
        <p:nvSpPr>
          <p:cNvPr id="3" name="Marcador de contenido 2"/>
          <p:cNvSpPr>
            <a:spLocks noGrp="1"/>
          </p:cNvSpPr>
          <p:nvPr>
            <p:ph idx="1"/>
          </p:nvPr>
        </p:nvSpPr>
        <p:spPr>
          <a:xfrm>
            <a:off x="457200" y="1600200"/>
            <a:ext cx="8229600" cy="3500093"/>
          </a:xfrm>
        </p:spPr>
        <p:txBody>
          <a:bodyPr/>
          <a:lstStyle/>
          <a:p>
            <a:r>
              <a:rPr lang="es-ES" dirty="0" smtClean="0"/>
              <a:t>Los número (la numérica) se denominan: </a:t>
            </a:r>
            <a:r>
              <a:rPr lang="es-ES" b="1" dirty="0" err="1" smtClean="0"/>
              <a:t>double</a:t>
            </a:r>
            <a:endParaRPr lang="es-ES" b="1" dirty="0" smtClean="0"/>
          </a:p>
          <a:p>
            <a:r>
              <a:rPr lang="es-ES" dirty="0" smtClean="0"/>
              <a:t>Las letras únicas o representación de variables que no involucran palabras: </a:t>
            </a:r>
            <a:r>
              <a:rPr lang="es-ES" b="1" dirty="0" err="1" smtClean="0"/>
              <a:t>char</a:t>
            </a:r>
            <a:endParaRPr lang="es-ES" b="1" dirty="0" smtClean="0"/>
          </a:p>
          <a:p>
            <a:r>
              <a:rPr lang="es-ES" dirty="0" smtClean="0"/>
              <a:t>Las palabras completas y oraciones psicológicas son: </a:t>
            </a:r>
            <a:r>
              <a:rPr lang="es-ES" b="1" dirty="0" err="1" smtClean="0"/>
              <a:t>String</a:t>
            </a:r>
            <a:endParaRPr lang="es-ES" b="1" dirty="0"/>
          </a:p>
        </p:txBody>
      </p:sp>
    </p:spTree>
    <p:extLst>
      <p:ext uri="{BB962C8B-B14F-4D97-AF65-F5344CB8AC3E}">
        <p14:creationId xmlns:p14="http://schemas.microsoft.com/office/powerpoint/2010/main" val="3085324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807623"/>
          </a:xfrm>
        </p:spPr>
        <p:txBody>
          <a:bodyPr>
            <a:normAutofit/>
          </a:bodyPr>
          <a:lstStyle/>
          <a:p>
            <a:r>
              <a:rPr lang="tr-TR" b="1" i="1" dirty="0" smtClean="0"/>
              <a:t>plot3</a:t>
            </a:r>
            <a:r>
              <a:rPr lang="es-ES" b="1" i="1" dirty="0" smtClean="0"/>
              <a:t>(</a:t>
            </a:r>
            <a:r>
              <a:rPr lang="es-ES" b="1" i="1" dirty="0" err="1" smtClean="0"/>
              <a:t>x,</a:t>
            </a:r>
            <a:r>
              <a:rPr lang="es-ES" b="1" i="1" dirty="0" err="1" smtClean="0"/>
              <a:t>y,</a:t>
            </a:r>
            <a:r>
              <a:rPr lang="es-ES" b="1" i="1" dirty="0" err="1"/>
              <a:t>z,</a:t>
            </a:r>
            <a:r>
              <a:rPr lang="es-ES" b="1" i="1" dirty="0" err="1" smtClean="0">
                <a:solidFill>
                  <a:srgbClr val="0000FF"/>
                </a:solidFill>
                <a:latin typeface="Avenir Black Oblique"/>
                <a:cs typeface="Avenir Black Oblique"/>
              </a:rPr>
              <a:t>’</a:t>
            </a:r>
            <a:r>
              <a:rPr lang="es-ES" b="1" i="1" dirty="0" err="1">
                <a:solidFill>
                  <a:srgbClr val="0000FF"/>
                </a:solidFill>
                <a:latin typeface="Avenir Black Oblique"/>
                <a:cs typeface="Avenir Black Oblique"/>
              </a:rPr>
              <a:t>p</a:t>
            </a:r>
            <a:r>
              <a:rPr lang="es-ES" b="1" i="1" dirty="0" smtClean="0">
                <a:solidFill>
                  <a:srgbClr val="0000FF"/>
                </a:solidFill>
                <a:latin typeface="Avenir Black Oblique"/>
                <a:cs typeface="Avenir Black Oblique"/>
              </a:rPr>
              <a:t>’</a:t>
            </a:r>
            <a:r>
              <a:rPr lang="es-ES" b="1" i="1" dirty="0" smtClean="0"/>
              <a:t>)  </a:t>
            </a:r>
            <a:r>
              <a:rPr lang="es-ES" b="1" i="1" dirty="0" smtClean="0"/>
              <a:t>vs </a:t>
            </a:r>
            <a:r>
              <a:rPr lang="tr-TR" b="1" i="1" dirty="0" smtClean="0"/>
              <a:t>plot3</a:t>
            </a:r>
            <a:r>
              <a:rPr lang="es-ES" b="1" i="1" dirty="0" smtClean="0"/>
              <a:t>(</a:t>
            </a:r>
            <a:r>
              <a:rPr lang="es-ES" b="1" i="1" dirty="0" err="1" smtClean="0"/>
              <a:t>x,y</a:t>
            </a:r>
            <a:r>
              <a:rPr lang="es-ES" b="1" i="1" dirty="0" err="1" smtClean="0"/>
              <a:t>,z</a:t>
            </a:r>
            <a:r>
              <a:rPr lang="es-ES" b="1" i="1" dirty="0"/>
              <a:t>,</a:t>
            </a:r>
            <a:r>
              <a:rPr lang="es-ES" b="1" i="1" dirty="0" smtClean="0">
                <a:solidFill>
                  <a:srgbClr val="0000FF"/>
                </a:solidFill>
                <a:latin typeface="Avenir Black Oblique"/>
                <a:cs typeface="Avenir Black Oblique"/>
              </a:rPr>
              <a:t>’</a:t>
            </a:r>
            <a:r>
              <a:rPr lang="es-ES" b="1" i="1" dirty="0" smtClean="0">
                <a:solidFill>
                  <a:srgbClr val="0000FF"/>
                </a:solidFill>
                <a:latin typeface="Avenir Black Oblique"/>
                <a:cs typeface="Avenir Black Oblique"/>
              </a:rPr>
              <a:t>-k’</a:t>
            </a:r>
            <a:r>
              <a:rPr lang="es-ES" b="1" i="1" dirty="0" smtClean="0"/>
              <a:t>)</a:t>
            </a:r>
            <a:endParaRPr lang="es-ES" dirty="0"/>
          </a:p>
        </p:txBody>
      </p:sp>
      <p:pic>
        <p:nvPicPr>
          <p:cNvPr id="3" name="Imagen 2" descr="Captura de pantalla 2021-03-16 a la(s) 20.19.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148" y="2040458"/>
            <a:ext cx="4373628" cy="4817541"/>
          </a:xfrm>
          <a:prstGeom prst="rect">
            <a:avLst/>
          </a:prstGeom>
        </p:spPr>
      </p:pic>
      <p:pic>
        <p:nvPicPr>
          <p:cNvPr id="4" name="Imagen 3" descr="Captura de pantalla 2021-03-16 a la(s) 20.18.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02" y="2062134"/>
            <a:ext cx="4687045" cy="4795865"/>
          </a:xfrm>
          <a:prstGeom prst="rect">
            <a:avLst/>
          </a:prstGeom>
        </p:spPr>
      </p:pic>
    </p:spTree>
    <p:extLst>
      <p:ext uri="{BB962C8B-B14F-4D97-AF65-F5344CB8AC3E}">
        <p14:creationId xmlns:p14="http://schemas.microsoft.com/office/powerpoint/2010/main" val="151097869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GRÁFICAS EN 3D, (x, y, z)</a:t>
            </a:r>
            <a:endParaRPr lang="es-ES" dirty="0"/>
          </a:p>
        </p:txBody>
      </p:sp>
      <p:sp>
        <p:nvSpPr>
          <p:cNvPr id="3" name="Marcador de contenido 2"/>
          <p:cNvSpPr>
            <a:spLocks noGrp="1"/>
          </p:cNvSpPr>
          <p:nvPr>
            <p:ph idx="1"/>
          </p:nvPr>
        </p:nvSpPr>
        <p:spPr>
          <a:xfrm>
            <a:off x="457200" y="1417638"/>
            <a:ext cx="8229600" cy="5131145"/>
          </a:xfrm>
        </p:spPr>
        <p:txBody>
          <a:bodyPr>
            <a:normAutofit/>
          </a:bodyPr>
          <a:lstStyle/>
          <a:p>
            <a:pPr marL="0" indent="0" algn="just">
              <a:buNone/>
            </a:pPr>
            <a:r>
              <a:rPr lang="es-ES_tradnl" dirty="0"/>
              <a:t>En este caso debemos considerar que 3 dimensiones forman lo que se conoce como un “espacio” y </a:t>
            </a:r>
            <a:r>
              <a:rPr lang="es-ES_tradnl" dirty="0" err="1"/>
              <a:t>éste</a:t>
            </a:r>
            <a:r>
              <a:rPr lang="es-ES_tradnl" dirty="0"/>
              <a:t> está conformado por los ejes </a:t>
            </a:r>
            <a:r>
              <a:rPr lang="es-ES_tradnl" b="1" i="1" dirty="0"/>
              <a:t>x</a:t>
            </a:r>
            <a:r>
              <a:rPr lang="es-ES_tradnl" dirty="0"/>
              <a:t>, </a:t>
            </a:r>
            <a:r>
              <a:rPr lang="es-ES_tradnl" b="1" i="1" dirty="0"/>
              <a:t>y </a:t>
            </a:r>
            <a:r>
              <a:rPr lang="es-ES_tradnl" dirty="0"/>
              <a:t>y </a:t>
            </a:r>
            <a:r>
              <a:rPr lang="es-ES_tradnl" b="1" i="1" dirty="0"/>
              <a:t>z </a:t>
            </a:r>
            <a:r>
              <a:rPr lang="es-ES_tradnl" dirty="0"/>
              <a:t>y las </a:t>
            </a:r>
            <a:r>
              <a:rPr lang="es-ES_tradnl" dirty="0" err="1"/>
              <a:t>gráficas</a:t>
            </a:r>
            <a:r>
              <a:rPr lang="es-ES_tradnl" dirty="0"/>
              <a:t> en tres dimensiones se realizan sobre los planos formados por dichos ejes, es decir, los planos </a:t>
            </a:r>
            <a:r>
              <a:rPr lang="es-ES_tradnl" b="1" i="1" dirty="0" err="1"/>
              <a:t>xy</a:t>
            </a:r>
            <a:r>
              <a:rPr lang="es-ES_tradnl" dirty="0"/>
              <a:t>, </a:t>
            </a:r>
            <a:r>
              <a:rPr lang="es-ES_tradnl" b="1" i="1" dirty="0" err="1"/>
              <a:t>xz</a:t>
            </a:r>
            <a:r>
              <a:rPr lang="es-ES_tradnl" b="1" i="1" dirty="0"/>
              <a:t> </a:t>
            </a:r>
            <a:r>
              <a:rPr lang="es-ES_tradnl" dirty="0"/>
              <a:t>y </a:t>
            </a:r>
            <a:r>
              <a:rPr lang="es-ES_tradnl" b="1" i="1" dirty="0" err="1"/>
              <a:t>yz</a:t>
            </a:r>
            <a:r>
              <a:rPr lang="es-ES_tradnl" dirty="0"/>
              <a:t>. </a:t>
            </a:r>
            <a:endParaRPr lang="es-ES_tradnl" dirty="0" smtClean="0"/>
          </a:p>
          <a:p>
            <a:pPr marL="0" indent="0" algn="just">
              <a:buNone/>
            </a:pPr>
            <a:endParaRPr lang="es-ES_tradnl" dirty="0"/>
          </a:p>
          <a:p>
            <a:pPr algn="just"/>
            <a:endParaRPr lang="es-ES" dirty="0"/>
          </a:p>
        </p:txBody>
      </p:sp>
    </p:spTree>
    <p:extLst>
      <p:ext uri="{BB962C8B-B14F-4D97-AF65-F5344CB8AC3E}">
        <p14:creationId xmlns:p14="http://schemas.microsoft.com/office/powerpoint/2010/main" val="3140301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GRÁFICAS EN 3D, (x, y, z)</a:t>
            </a:r>
            <a:endParaRPr lang="es-ES" dirty="0"/>
          </a:p>
        </p:txBody>
      </p:sp>
      <p:sp>
        <p:nvSpPr>
          <p:cNvPr id="3" name="Marcador de contenido 2"/>
          <p:cNvSpPr>
            <a:spLocks noGrp="1"/>
          </p:cNvSpPr>
          <p:nvPr>
            <p:ph idx="1"/>
          </p:nvPr>
        </p:nvSpPr>
        <p:spPr>
          <a:xfrm>
            <a:off x="457200" y="1417638"/>
            <a:ext cx="8229600" cy="5131145"/>
          </a:xfrm>
        </p:spPr>
        <p:txBody>
          <a:bodyPr>
            <a:normAutofit fontScale="77500" lnSpcReduction="20000"/>
          </a:bodyPr>
          <a:lstStyle/>
          <a:p>
            <a:pPr marL="0" indent="0" algn="just">
              <a:buNone/>
            </a:pPr>
            <a:endParaRPr lang="es-ES_tradnl" dirty="0"/>
          </a:p>
          <a:p>
            <a:pPr marL="0" indent="0" algn="just">
              <a:buNone/>
            </a:pPr>
            <a:r>
              <a:rPr lang="es-ES_tradnl" dirty="0" smtClean="0"/>
              <a:t>En 2D, primero se tiene </a:t>
            </a:r>
            <a:r>
              <a:rPr lang="es-ES_tradnl" dirty="0"/>
              <a:t>que definir un vector que </a:t>
            </a:r>
            <a:r>
              <a:rPr lang="es-ES_tradnl" dirty="0" err="1"/>
              <a:t>contendra</a:t>
            </a:r>
            <a:r>
              <a:rPr lang="es-ES_tradnl" dirty="0"/>
              <a:t>́ las coordenadas en </a:t>
            </a:r>
            <a:r>
              <a:rPr lang="es-ES_tradnl" b="1" i="1" dirty="0"/>
              <a:t>x </a:t>
            </a:r>
            <a:r>
              <a:rPr lang="es-ES_tradnl" dirty="0"/>
              <a:t>y las coordenadas en </a:t>
            </a:r>
            <a:r>
              <a:rPr lang="es-ES_tradnl" b="1" i="1" dirty="0"/>
              <a:t>y </a:t>
            </a:r>
            <a:r>
              <a:rPr lang="es-ES_tradnl" dirty="0"/>
              <a:t>pueden estar dadas por una </a:t>
            </a:r>
            <a:r>
              <a:rPr lang="es-ES_tradnl" dirty="0" err="1"/>
              <a:t>función</a:t>
            </a:r>
            <a:r>
              <a:rPr lang="es-ES_tradnl" dirty="0"/>
              <a:t> </a:t>
            </a:r>
            <a:r>
              <a:rPr lang="es-ES_tradnl" dirty="0" err="1"/>
              <a:t>matemática</a:t>
            </a:r>
            <a:r>
              <a:rPr lang="es-ES_tradnl" dirty="0"/>
              <a:t> evaluada en dichos valores de </a:t>
            </a:r>
            <a:r>
              <a:rPr lang="es-ES_tradnl" b="1" i="1" dirty="0"/>
              <a:t>x </a:t>
            </a:r>
            <a:r>
              <a:rPr lang="es-ES_tradnl" dirty="0"/>
              <a:t>y finalmente se tiene que utilizar la </a:t>
            </a:r>
            <a:r>
              <a:rPr lang="es-ES_tradnl" dirty="0" err="1"/>
              <a:t>función</a:t>
            </a:r>
            <a:r>
              <a:rPr lang="es-ES_tradnl" dirty="0"/>
              <a:t> </a:t>
            </a:r>
            <a:r>
              <a:rPr lang="es-ES_tradnl" i="1" dirty="0" err="1"/>
              <a:t>plot</a:t>
            </a:r>
            <a:r>
              <a:rPr lang="es-ES_tradnl" i="1" dirty="0"/>
              <a:t> </a:t>
            </a:r>
            <a:r>
              <a:rPr lang="es-ES_tradnl" dirty="0"/>
              <a:t>para graficar dichas coordenadas. Por el contrario, para graficar en un espacio (3 dimensiones) requerimos inicialmente de un conjunto de coordenadas </a:t>
            </a:r>
            <a:r>
              <a:rPr lang="es-ES_tradnl" b="1" i="1" dirty="0"/>
              <a:t>x</a:t>
            </a:r>
            <a:r>
              <a:rPr lang="es-ES_tradnl" dirty="0"/>
              <a:t>, </a:t>
            </a:r>
            <a:r>
              <a:rPr lang="es-ES_tradnl" b="1" i="1" dirty="0"/>
              <a:t>y </a:t>
            </a:r>
            <a:r>
              <a:rPr lang="es-ES_tradnl" dirty="0"/>
              <a:t>y </a:t>
            </a:r>
            <a:r>
              <a:rPr lang="es-ES_tradnl" dirty="0" err="1"/>
              <a:t>después</a:t>
            </a:r>
            <a:r>
              <a:rPr lang="es-ES_tradnl" dirty="0"/>
              <a:t> evaluar con dichos valores en una </a:t>
            </a:r>
            <a:r>
              <a:rPr lang="es-ES_tradnl" dirty="0" err="1"/>
              <a:t>expresión</a:t>
            </a:r>
            <a:r>
              <a:rPr lang="es-ES_tradnl" dirty="0"/>
              <a:t> </a:t>
            </a:r>
            <a:r>
              <a:rPr lang="es-ES_tradnl" dirty="0" err="1"/>
              <a:t>matemática</a:t>
            </a:r>
            <a:r>
              <a:rPr lang="es-ES_tradnl" dirty="0"/>
              <a:t> en </a:t>
            </a:r>
            <a:r>
              <a:rPr lang="es-ES_tradnl" dirty="0" err="1"/>
              <a:t>función</a:t>
            </a:r>
            <a:r>
              <a:rPr lang="es-ES_tradnl" dirty="0"/>
              <a:t> de dos variables, esto nos </a:t>
            </a:r>
            <a:r>
              <a:rPr lang="es-ES_tradnl" dirty="0" err="1"/>
              <a:t>darán</a:t>
            </a:r>
            <a:r>
              <a:rPr lang="es-ES_tradnl" dirty="0"/>
              <a:t> las coordenadas en el eje </a:t>
            </a:r>
            <a:r>
              <a:rPr lang="es-ES_tradnl" b="1" dirty="0"/>
              <a:t>z</a:t>
            </a:r>
            <a:r>
              <a:rPr lang="es-ES_tradnl" dirty="0"/>
              <a:t>. En este caso para graficar podemos utilizar la </a:t>
            </a:r>
            <a:r>
              <a:rPr lang="es-ES_tradnl" dirty="0" err="1"/>
              <a:t>función</a:t>
            </a:r>
            <a:r>
              <a:rPr lang="es-ES_tradnl" dirty="0"/>
              <a:t> </a:t>
            </a:r>
            <a:r>
              <a:rPr lang="es-ES_tradnl" i="1" dirty="0"/>
              <a:t>plot3 </a:t>
            </a:r>
            <a:r>
              <a:rPr lang="es-ES_tradnl" dirty="0"/>
              <a:t>que tiene como argumentos de entrada los datos en </a:t>
            </a:r>
            <a:r>
              <a:rPr lang="es-ES_tradnl" b="1" i="1" dirty="0"/>
              <a:t>x</a:t>
            </a:r>
            <a:r>
              <a:rPr lang="es-ES_tradnl" dirty="0"/>
              <a:t>, </a:t>
            </a:r>
            <a:r>
              <a:rPr lang="es-ES_tradnl" b="1" i="1" dirty="0"/>
              <a:t>y</a:t>
            </a:r>
            <a:r>
              <a:rPr lang="es-ES_tradnl" dirty="0"/>
              <a:t>, </a:t>
            </a:r>
            <a:r>
              <a:rPr lang="es-ES_tradnl" b="1" i="1" dirty="0"/>
              <a:t>z </a:t>
            </a:r>
            <a:r>
              <a:rPr lang="es-ES_tradnl" dirty="0"/>
              <a:t>y el formato de </a:t>
            </a:r>
            <a:r>
              <a:rPr lang="es-ES_tradnl" dirty="0" err="1"/>
              <a:t>línea</a:t>
            </a:r>
            <a:r>
              <a:rPr lang="es-ES_tradnl" dirty="0"/>
              <a:t> (es muy similar a su contraparte de dos dimensiones). </a:t>
            </a:r>
            <a:endParaRPr lang="es-ES_tradnl" dirty="0" smtClean="0"/>
          </a:p>
          <a:p>
            <a:pPr marL="0" indent="0" algn="just">
              <a:buNone/>
            </a:pPr>
            <a:endParaRPr lang="es-ES_tradnl" dirty="0"/>
          </a:p>
          <a:p>
            <a:pPr marL="0" indent="0" algn="just">
              <a:buNone/>
            </a:pPr>
            <a:r>
              <a:rPr lang="es-ES_tradnl" dirty="0" smtClean="0"/>
              <a:t>La función z = f(</a:t>
            </a:r>
            <a:r>
              <a:rPr lang="es-ES_tradnl" dirty="0" err="1" smtClean="0"/>
              <a:t>x,y</a:t>
            </a:r>
            <a:r>
              <a:rPr lang="es-ES_tradnl" dirty="0" smtClean="0"/>
              <a:t>)= 4x +2y -1</a:t>
            </a:r>
          </a:p>
          <a:p>
            <a:pPr algn="just"/>
            <a:endParaRPr lang="es-ES" dirty="0"/>
          </a:p>
        </p:txBody>
      </p:sp>
    </p:spTree>
    <p:extLst>
      <p:ext uri="{BB962C8B-B14F-4D97-AF65-F5344CB8AC3E}">
        <p14:creationId xmlns:p14="http://schemas.microsoft.com/office/powerpoint/2010/main" val="2679342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7"/>
            <a:ext cx="8229600" cy="2419971"/>
          </a:xfrm>
        </p:spPr>
        <p:txBody>
          <a:bodyPr>
            <a:normAutofit fontScale="90000"/>
          </a:bodyPr>
          <a:lstStyle/>
          <a:p>
            <a:r>
              <a:rPr lang="es-ES_tradnl" dirty="0"/>
              <a:t>Por ejemplo, sabemos que la </a:t>
            </a:r>
            <a:r>
              <a:rPr lang="es-ES_tradnl" dirty="0" err="1"/>
              <a:t>función</a:t>
            </a:r>
            <a:r>
              <a:rPr lang="es-ES_tradnl" dirty="0"/>
              <a:t> 𝒇(𝒙) = 𝒂𝒙</a:t>
            </a:r>
            <a:r>
              <a:rPr lang="es-ES_tradnl" baseline="30000" dirty="0"/>
              <a:t>𝟐</a:t>
            </a:r>
            <a:r>
              <a:rPr lang="es-ES_tradnl" dirty="0"/>
              <a:t> + 𝒃𝒙 + 𝒄 nos produce una </a:t>
            </a:r>
            <a:r>
              <a:rPr lang="es-ES_tradnl" dirty="0" err="1"/>
              <a:t>gráfica</a:t>
            </a:r>
            <a:r>
              <a:rPr lang="es-ES_tradnl" dirty="0"/>
              <a:t> muy particular a la </a:t>
            </a:r>
            <a:r>
              <a:rPr lang="es-ES_tradnl" dirty="0" err="1"/>
              <a:t>cuál</a:t>
            </a:r>
            <a:r>
              <a:rPr lang="es-ES_tradnl" dirty="0"/>
              <a:t> se le conoce como </a:t>
            </a:r>
            <a:r>
              <a:rPr lang="es-ES_tradnl" dirty="0" err="1" smtClean="0"/>
              <a:t>parábola</a:t>
            </a:r>
            <a:r>
              <a:rPr lang="es-ES_tradnl" dirty="0"/>
              <a:t>.</a:t>
            </a:r>
            <a:r>
              <a:rPr lang="es-ES_tradnl" dirty="0" smtClean="0"/>
              <a:t> </a:t>
            </a:r>
            <a:br>
              <a:rPr lang="es-ES_tradnl" dirty="0" smtClean="0"/>
            </a:br>
            <a:endParaRPr lang="es-ES" dirty="0"/>
          </a:p>
        </p:txBody>
      </p:sp>
      <p:pic>
        <p:nvPicPr>
          <p:cNvPr id="4" name="Imagen 3" descr="Captura de pantalla 2020-12-17 a la(s) 17.2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694" y="2503312"/>
            <a:ext cx="3591339" cy="4100688"/>
          </a:xfrm>
          <a:prstGeom prst="rect">
            <a:avLst/>
          </a:prstGeom>
        </p:spPr>
      </p:pic>
    </p:spTree>
    <p:extLst>
      <p:ext uri="{BB962C8B-B14F-4D97-AF65-F5344CB8AC3E}">
        <p14:creationId xmlns:p14="http://schemas.microsoft.com/office/powerpoint/2010/main" val="2891822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0-12-17 a la(s) 17.22.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3575"/>
            <a:ext cx="9144000" cy="1805372"/>
          </a:xfrm>
          <a:prstGeom prst="rect">
            <a:avLst/>
          </a:prstGeom>
        </p:spPr>
      </p:pic>
      <p:pic>
        <p:nvPicPr>
          <p:cNvPr id="3" name="Parabola 3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05651" y="2051208"/>
            <a:ext cx="3721653" cy="4079559"/>
          </a:xfrm>
          <a:prstGeom prst="rect">
            <a:avLst/>
          </a:prstGeom>
        </p:spPr>
      </p:pic>
    </p:spTree>
    <p:extLst>
      <p:ext uri="{BB962C8B-B14F-4D97-AF65-F5344CB8AC3E}">
        <p14:creationId xmlns:p14="http://schemas.microsoft.com/office/powerpoint/2010/main" val="392949434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0-12-17 a la(s) 17.27.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993"/>
            <a:ext cx="9144000" cy="1599492"/>
          </a:xfrm>
          <a:prstGeom prst="rect">
            <a:avLst/>
          </a:prstGeom>
        </p:spPr>
      </p:pic>
      <p:pic>
        <p:nvPicPr>
          <p:cNvPr id="3" name="Imagen 2" descr="Captura de pantalla 2020-12-17 a la(s) 23.10.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49" y="1749484"/>
            <a:ext cx="7657197" cy="5108515"/>
          </a:xfrm>
          <a:prstGeom prst="rect">
            <a:avLst/>
          </a:prstGeom>
        </p:spPr>
      </p:pic>
    </p:spTree>
    <p:extLst>
      <p:ext uri="{BB962C8B-B14F-4D97-AF65-F5344CB8AC3E}">
        <p14:creationId xmlns:p14="http://schemas.microsoft.com/office/powerpoint/2010/main" val="1108608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20-12-17 a la(s) 21.0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45" y="0"/>
            <a:ext cx="7583122" cy="6858000"/>
          </a:xfrm>
          <a:prstGeom prst="rect">
            <a:avLst/>
          </a:prstGeom>
        </p:spPr>
      </p:pic>
    </p:spTree>
    <p:extLst>
      <p:ext uri="{BB962C8B-B14F-4D97-AF65-F5344CB8AC3E}">
        <p14:creationId xmlns:p14="http://schemas.microsoft.com/office/powerpoint/2010/main" val="3990713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498919"/>
            <a:ext cx="8229600" cy="1065469"/>
          </a:xfrm>
        </p:spPr>
        <p:txBody>
          <a:bodyPr>
            <a:normAutofit/>
          </a:bodyPr>
          <a:lstStyle/>
          <a:p>
            <a:r>
              <a:rPr lang="es-ES" sz="3600" dirty="0" smtClean="0"/>
              <a:t>Contorno de la gráfica </a:t>
            </a:r>
            <a:r>
              <a:rPr lang="es-ES_tradnl" sz="3600" b="1" dirty="0" smtClean="0">
                <a:solidFill>
                  <a:srgbClr val="FF0000"/>
                </a:solidFill>
              </a:rPr>
              <a:t>box </a:t>
            </a:r>
            <a:r>
              <a:rPr lang="es-ES_tradnl" sz="3600" b="1" dirty="0" err="1" smtClean="0">
                <a:solidFill>
                  <a:srgbClr val="FF0000"/>
                </a:solidFill>
              </a:rPr>
              <a:t>on</a:t>
            </a:r>
            <a:r>
              <a:rPr lang="es-ES_tradnl" sz="3600" b="1" dirty="0" smtClean="0">
                <a:solidFill>
                  <a:srgbClr val="FF0000"/>
                </a:solidFill>
              </a:rPr>
              <a:t> </a:t>
            </a:r>
            <a:r>
              <a:rPr lang="es-ES" sz="3600" dirty="0" smtClean="0"/>
              <a:t>(</a:t>
            </a:r>
            <a:r>
              <a:rPr lang="es-ES" sz="3600" dirty="0"/>
              <a:t>box </a:t>
            </a:r>
            <a:r>
              <a:rPr lang="es-ES" sz="3600" dirty="0" err="1"/>
              <a:t>on</a:t>
            </a:r>
            <a:r>
              <a:rPr lang="es-ES" sz="3600" dirty="0"/>
              <a:t>/</a:t>
            </a:r>
            <a:r>
              <a:rPr lang="es-ES" sz="3600" dirty="0" smtClean="0"/>
              <a:t>off</a:t>
            </a:r>
            <a:r>
              <a:rPr lang="es-ES" sz="3600" dirty="0" smtClean="0"/>
              <a:t>)</a:t>
            </a:r>
            <a:endParaRPr lang="es-ES" sz="3600" b="1" dirty="0">
              <a:solidFill>
                <a:srgbClr val="FF0000"/>
              </a:solidFill>
            </a:endParaRPr>
          </a:p>
        </p:txBody>
      </p:sp>
      <p:pic>
        <p:nvPicPr>
          <p:cNvPr id="2" name="Imagen 1" descr="Captura de pantalla 2021-03-16 a la(s) 20.07.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815" y="1975796"/>
            <a:ext cx="4054592" cy="3570681"/>
          </a:xfrm>
          <a:prstGeom prst="rect">
            <a:avLst/>
          </a:prstGeom>
        </p:spPr>
      </p:pic>
      <p:pic>
        <p:nvPicPr>
          <p:cNvPr id="3" name="Imagen 2" descr="Captura de pantalla 2021-03-16 a la(s) 20.09.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45" y="1975796"/>
            <a:ext cx="4026370" cy="3565168"/>
          </a:xfrm>
          <a:prstGeom prst="rect">
            <a:avLst/>
          </a:prstGeom>
        </p:spPr>
      </p:pic>
    </p:spTree>
    <p:extLst>
      <p:ext uri="{BB962C8B-B14F-4D97-AF65-F5344CB8AC3E}">
        <p14:creationId xmlns:p14="http://schemas.microsoft.com/office/powerpoint/2010/main" val="889736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2020-12-17 a la(s) 17.27.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6248"/>
            <a:ext cx="9144000" cy="4286100"/>
          </a:xfrm>
          <a:prstGeom prst="rect">
            <a:avLst/>
          </a:prstGeom>
        </p:spPr>
      </p:pic>
    </p:spTree>
    <p:extLst>
      <p:ext uri="{BB962C8B-B14F-4D97-AF65-F5344CB8AC3E}">
        <p14:creationId xmlns:p14="http://schemas.microsoft.com/office/powerpoint/2010/main" val="1109183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Formas de ingresar un vector a </a:t>
            </a:r>
            <a:r>
              <a:rPr lang="es-ES" dirty="0" err="1" smtClean="0"/>
              <a:t>Maltalb</a:t>
            </a:r>
            <a:endParaRPr lang="es-ES" dirty="0"/>
          </a:p>
        </p:txBody>
      </p:sp>
      <p:pic>
        <p:nvPicPr>
          <p:cNvPr id="4" name="Imagen 3" descr="Captura de pantalla 2020-12-03 a la(s) 21.10.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90" y="2004060"/>
            <a:ext cx="7517130" cy="3833570"/>
          </a:xfrm>
          <a:prstGeom prst="rect">
            <a:avLst/>
          </a:prstGeom>
        </p:spPr>
      </p:pic>
    </p:spTree>
    <p:extLst>
      <p:ext uri="{BB962C8B-B14F-4D97-AF65-F5344CB8AC3E}">
        <p14:creationId xmlns:p14="http://schemas.microsoft.com/office/powerpoint/2010/main" val="1691703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894822"/>
          </a:xfrm>
        </p:spPr>
        <p:txBody>
          <a:bodyPr/>
          <a:lstStyle/>
          <a:p>
            <a:r>
              <a:rPr lang="es-ES" dirty="0" smtClean="0"/>
              <a:t>Gráfica de planos y superficies</a:t>
            </a:r>
            <a:endParaRPr lang="es-ES" dirty="0"/>
          </a:p>
        </p:txBody>
      </p:sp>
      <p:sp>
        <p:nvSpPr>
          <p:cNvPr id="3" name="Marcador de contenido 2"/>
          <p:cNvSpPr>
            <a:spLocks noGrp="1"/>
          </p:cNvSpPr>
          <p:nvPr>
            <p:ph idx="1"/>
          </p:nvPr>
        </p:nvSpPr>
        <p:spPr>
          <a:xfrm>
            <a:off x="457200" y="1270058"/>
            <a:ext cx="8229600" cy="5155682"/>
          </a:xfrm>
        </p:spPr>
        <p:txBody>
          <a:bodyPr>
            <a:normAutofit fontScale="92500" lnSpcReduction="20000"/>
          </a:bodyPr>
          <a:lstStyle/>
          <a:p>
            <a:pPr marL="0" indent="0" algn="just">
              <a:buNone/>
            </a:pPr>
            <a:r>
              <a:rPr lang="es-ES_tradnl" dirty="0"/>
              <a:t>Los planos o las superficies se pueden graficar solamente en un </a:t>
            </a:r>
            <a:r>
              <a:rPr lang="es-ES_tradnl" dirty="0" smtClean="0"/>
              <a:t>espacio</a:t>
            </a:r>
            <a:r>
              <a:rPr lang="es-ES_tradnl" dirty="0"/>
              <a:t> </a:t>
            </a:r>
            <a:r>
              <a:rPr lang="es-ES_tradnl" dirty="0" smtClean="0"/>
              <a:t>3D. </a:t>
            </a:r>
            <a:r>
              <a:rPr lang="es-ES_tradnl" dirty="0"/>
              <a:t>En este caso, las coordenadas </a:t>
            </a:r>
            <a:r>
              <a:rPr lang="es-ES_tradnl" b="1" i="1" dirty="0"/>
              <a:t>x</a:t>
            </a:r>
            <a:r>
              <a:rPr lang="es-ES_tradnl" dirty="0"/>
              <a:t>, </a:t>
            </a:r>
            <a:r>
              <a:rPr lang="es-ES_tradnl" b="1" i="1" dirty="0"/>
              <a:t>y</a:t>
            </a:r>
            <a:r>
              <a:rPr lang="es-ES_tradnl" dirty="0"/>
              <a:t>, </a:t>
            </a:r>
            <a:r>
              <a:rPr lang="es-ES_tradnl" b="1" i="1" dirty="0"/>
              <a:t>z </a:t>
            </a:r>
            <a:r>
              <a:rPr lang="es-ES_tradnl" dirty="0"/>
              <a:t>van a estar dadas en matrices; generalmente se definen primero las matrices que forman el plano </a:t>
            </a:r>
            <a:r>
              <a:rPr lang="es-ES_tradnl" b="1" i="1" dirty="0" err="1"/>
              <a:t>xy</a:t>
            </a:r>
            <a:r>
              <a:rPr lang="es-ES_tradnl" dirty="0"/>
              <a:t>, posteriormente se pueden evaluar dichos valores en una </a:t>
            </a:r>
            <a:r>
              <a:rPr lang="es-ES_tradnl" dirty="0" err="1"/>
              <a:t>función</a:t>
            </a:r>
            <a:r>
              <a:rPr lang="es-ES_tradnl" dirty="0"/>
              <a:t> </a:t>
            </a:r>
            <a:r>
              <a:rPr lang="es-ES_tradnl" dirty="0" err="1"/>
              <a:t>matemática</a:t>
            </a:r>
            <a:r>
              <a:rPr lang="es-ES_tradnl" dirty="0"/>
              <a:t> de dos variables para obtener las coordenadas en </a:t>
            </a:r>
            <a:r>
              <a:rPr lang="es-ES_tradnl" b="1" i="1" dirty="0"/>
              <a:t>z</a:t>
            </a:r>
            <a:r>
              <a:rPr lang="es-ES_tradnl" dirty="0"/>
              <a:t>. </a:t>
            </a:r>
            <a:endParaRPr lang="es-ES_tradnl" dirty="0" smtClean="0"/>
          </a:p>
          <a:p>
            <a:pPr marL="0" indent="0" algn="just">
              <a:buNone/>
            </a:pPr>
            <a:endParaRPr lang="es-ES_tradnl" dirty="0"/>
          </a:p>
          <a:p>
            <a:pPr marL="0" indent="0" algn="just">
              <a:buNone/>
            </a:pPr>
            <a:r>
              <a:rPr lang="es-ES_tradnl" dirty="0" smtClean="0"/>
              <a:t>Afortunadamente</a:t>
            </a:r>
            <a:r>
              <a:rPr lang="es-ES_tradnl" dirty="0"/>
              <a:t>, para poder generar las matrices que forman el plano </a:t>
            </a:r>
            <a:r>
              <a:rPr lang="es-ES_tradnl" b="1" i="1" dirty="0" err="1"/>
              <a:t>xy</a:t>
            </a:r>
            <a:r>
              <a:rPr lang="es-ES_tradnl" b="1" i="1" dirty="0"/>
              <a:t> </a:t>
            </a:r>
            <a:r>
              <a:rPr lang="es-ES_tradnl" dirty="0"/>
              <a:t>se puede utilizar la </a:t>
            </a:r>
            <a:r>
              <a:rPr lang="es-ES_tradnl" dirty="0" err="1"/>
              <a:t>función</a:t>
            </a:r>
            <a:r>
              <a:rPr lang="es-ES_tradnl" dirty="0"/>
              <a:t> nativa de </a:t>
            </a:r>
            <a:r>
              <a:rPr lang="es-ES_tradnl" dirty="0" err="1"/>
              <a:t>Matlab</a:t>
            </a:r>
            <a:r>
              <a:rPr lang="es-ES_tradnl" dirty="0"/>
              <a:t> </a:t>
            </a:r>
            <a:r>
              <a:rPr lang="es-ES_tradnl" i="1" dirty="0" err="1"/>
              <a:t>meshgrid</a:t>
            </a:r>
            <a:r>
              <a:rPr lang="es-ES_tradnl" dirty="0"/>
              <a:t>, la cual tiene la siguiente sintaxis: </a:t>
            </a:r>
            <a:endParaRPr lang="es-ES_tradnl" dirty="0" smtClean="0"/>
          </a:p>
          <a:p>
            <a:pPr algn="just"/>
            <a:endParaRPr lang="es-ES" dirty="0"/>
          </a:p>
        </p:txBody>
      </p:sp>
    </p:spTree>
    <p:extLst>
      <p:ext uri="{BB962C8B-B14F-4D97-AF65-F5344CB8AC3E}">
        <p14:creationId xmlns:p14="http://schemas.microsoft.com/office/powerpoint/2010/main" val="2906508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mr-IN" dirty="0">
                <a:latin typeface="Times Bold"/>
                <a:cs typeface="Times Bold"/>
              </a:rPr>
              <a:t>[X, Y] = meshgrid(x,y) </a:t>
            </a:r>
            <a:endParaRPr lang="es-ES" dirty="0">
              <a:latin typeface="Times Bold"/>
              <a:cs typeface="Times Bold"/>
            </a:endParaRPr>
          </a:p>
        </p:txBody>
      </p:sp>
      <p:sp>
        <p:nvSpPr>
          <p:cNvPr id="3" name="Marcador de contenido 2"/>
          <p:cNvSpPr>
            <a:spLocks noGrp="1"/>
          </p:cNvSpPr>
          <p:nvPr>
            <p:ph idx="1"/>
          </p:nvPr>
        </p:nvSpPr>
        <p:spPr/>
        <p:txBody>
          <a:bodyPr>
            <a:normAutofit fontScale="77500" lnSpcReduction="20000"/>
          </a:bodyPr>
          <a:lstStyle/>
          <a:p>
            <a:pPr marL="0" indent="0" algn="just">
              <a:buNone/>
            </a:pPr>
            <a:r>
              <a:rPr lang="es-ES_tradnl" dirty="0"/>
              <a:t>Se puede ver que la </a:t>
            </a:r>
            <a:r>
              <a:rPr lang="es-ES_tradnl" dirty="0" err="1"/>
              <a:t>función</a:t>
            </a:r>
            <a:r>
              <a:rPr lang="es-ES_tradnl" dirty="0"/>
              <a:t> </a:t>
            </a:r>
            <a:r>
              <a:rPr lang="es-ES_tradnl" i="1" dirty="0" err="1"/>
              <a:t>meshgrid</a:t>
            </a:r>
            <a:r>
              <a:rPr lang="es-ES_tradnl" i="1" dirty="0"/>
              <a:t> </a:t>
            </a:r>
            <a:r>
              <a:rPr lang="es-ES_tradnl" dirty="0"/>
              <a:t>tienen dos argumentos de entrada (</a:t>
            </a:r>
            <a:r>
              <a:rPr lang="es-ES_tradnl" b="1" i="1" dirty="0"/>
              <a:t>x</a:t>
            </a:r>
            <a:r>
              <a:rPr lang="es-ES_tradnl" dirty="0"/>
              <a:t>, </a:t>
            </a:r>
            <a:r>
              <a:rPr lang="es-ES_tradnl" b="1" i="1" dirty="0"/>
              <a:t>y </a:t>
            </a:r>
            <a:r>
              <a:rPr lang="es-ES_tradnl" dirty="0"/>
              <a:t>que son los vectores necesarios para formar las coordenadas del plano </a:t>
            </a:r>
            <a:r>
              <a:rPr lang="es-ES_tradnl" b="1" i="1" dirty="0" err="1"/>
              <a:t>xy</a:t>
            </a:r>
            <a:r>
              <a:rPr lang="es-ES_tradnl" dirty="0"/>
              <a:t>) y dos argumentos de salida (</a:t>
            </a:r>
            <a:r>
              <a:rPr lang="es-ES_tradnl" b="1" i="1" dirty="0"/>
              <a:t>X</a:t>
            </a:r>
            <a:r>
              <a:rPr lang="es-ES_tradnl" dirty="0"/>
              <a:t>, </a:t>
            </a:r>
            <a:r>
              <a:rPr lang="es-ES_tradnl" b="1" i="1" dirty="0"/>
              <a:t>Y </a:t>
            </a:r>
            <a:r>
              <a:rPr lang="es-ES_tradnl" dirty="0"/>
              <a:t>que son propiamente las matrices que contienen las coordenadas de dicho plano). </a:t>
            </a:r>
            <a:endParaRPr lang="es-ES_tradnl" dirty="0" smtClean="0"/>
          </a:p>
          <a:p>
            <a:pPr marL="0" indent="0" algn="just">
              <a:buNone/>
            </a:pPr>
            <a:endParaRPr lang="es-ES_tradnl" dirty="0" smtClean="0"/>
          </a:p>
          <a:p>
            <a:pPr marL="0" indent="0" algn="just">
              <a:buNone/>
            </a:pPr>
            <a:r>
              <a:rPr lang="es-ES_tradnl" dirty="0" smtClean="0"/>
              <a:t>Para </a:t>
            </a:r>
            <a:r>
              <a:rPr lang="es-ES_tradnl" dirty="0"/>
              <a:t>entender de mejor forma lo que se hace con esta </a:t>
            </a:r>
            <a:r>
              <a:rPr lang="es-ES_tradnl" dirty="0" err="1" smtClean="0"/>
              <a:t>instrucción</a:t>
            </a:r>
            <a:r>
              <a:rPr lang="es-ES_tradnl" dirty="0"/>
              <a:t>:</a:t>
            </a:r>
            <a:r>
              <a:rPr lang="es-ES_tradnl" dirty="0" smtClean="0"/>
              <a:t> Observar </a:t>
            </a:r>
            <a:r>
              <a:rPr lang="es-ES_tradnl" dirty="0"/>
              <a:t>la siguiente figura, en esta cada uno de los puntos azules </a:t>
            </a:r>
            <a:r>
              <a:rPr lang="es-ES_tradnl" dirty="0" err="1"/>
              <a:t>índica</a:t>
            </a:r>
            <a:r>
              <a:rPr lang="es-ES_tradnl" dirty="0"/>
              <a:t> las coordenadas </a:t>
            </a:r>
            <a:r>
              <a:rPr lang="es-ES_tradnl" b="1" i="1" dirty="0"/>
              <a:t>x</a:t>
            </a:r>
            <a:r>
              <a:rPr lang="es-ES_tradnl" dirty="0"/>
              <a:t>, </a:t>
            </a:r>
            <a:r>
              <a:rPr lang="es-ES_tradnl" b="1" i="1" dirty="0"/>
              <a:t>y </a:t>
            </a:r>
            <a:r>
              <a:rPr lang="es-ES_tradnl" dirty="0"/>
              <a:t>guardadas en las matrices </a:t>
            </a:r>
            <a:r>
              <a:rPr lang="es-ES_tradnl" b="1" i="1" dirty="0"/>
              <a:t>X</a:t>
            </a:r>
            <a:r>
              <a:rPr lang="es-ES_tradnl" dirty="0"/>
              <a:t>, </a:t>
            </a:r>
            <a:r>
              <a:rPr lang="es-ES_tradnl" b="1" i="1" dirty="0"/>
              <a:t>Y </a:t>
            </a:r>
            <a:r>
              <a:rPr lang="es-ES_tradnl" dirty="0"/>
              <a:t>y que fueron generadas por la </a:t>
            </a:r>
            <a:r>
              <a:rPr lang="es-ES_tradnl" dirty="0" err="1"/>
              <a:t>instrucción</a:t>
            </a:r>
            <a:r>
              <a:rPr lang="es-ES_tradnl" dirty="0"/>
              <a:t> </a:t>
            </a:r>
            <a:r>
              <a:rPr lang="es-ES_tradnl" i="1" dirty="0" err="1"/>
              <a:t>meshgrid</a:t>
            </a:r>
            <a:r>
              <a:rPr lang="es-ES_tradnl" dirty="0"/>
              <a:t>, </a:t>
            </a:r>
            <a:r>
              <a:rPr lang="es-ES_tradnl" dirty="0" err="1"/>
              <a:t>además</a:t>
            </a:r>
            <a:r>
              <a:rPr lang="es-ES_tradnl" dirty="0"/>
              <a:t>, le podemos dar “altura” en el eje z a estos valores </a:t>
            </a:r>
            <a:r>
              <a:rPr lang="es-ES_tradnl" dirty="0" err="1"/>
              <a:t>evaluándolos</a:t>
            </a:r>
            <a:r>
              <a:rPr lang="es-ES_tradnl" dirty="0"/>
              <a:t> en una </a:t>
            </a:r>
            <a:r>
              <a:rPr lang="es-ES_tradnl" dirty="0" err="1"/>
              <a:t>función</a:t>
            </a:r>
            <a:r>
              <a:rPr lang="es-ES_tradnl" dirty="0"/>
              <a:t> </a:t>
            </a:r>
            <a:r>
              <a:rPr lang="es-ES_tradnl" dirty="0" err="1"/>
              <a:t>matemática</a:t>
            </a:r>
            <a:r>
              <a:rPr lang="es-ES_tradnl" dirty="0"/>
              <a:t> de dos variables. </a:t>
            </a:r>
            <a:endParaRPr lang="es-ES_tradnl" dirty="0" smtClean="0"/>
          </a:p>
          <a:p>
            <a:pPr algn="just"/>
            <a:endParaRPr lang="es-ES" dirty="0"/>
          </a:p>
        </p:txBody>
      </p:sp>
    </p:spTree>
    <p:extLst>
      <p:ext uri="{BB962C8B-B14F-4D97-AF65-F5344CB8AC3E}">
        <p14:creationId xmlns:p14="http://schemas.microsoft.com/office/powerpoint/2010/main" val="2906508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0-12-17 a la(s) 17.29.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46457"/>
          </a:xfrm>
          <a:prstGeom prst="rect">
            <a:avLst/>
          </a:prstGeom>
        </p:spPr>
      </p:pic>
    </p:spTree>
    <p:extLst>
      <p:ext uri="{BB962C8B-B14F-4D97-AF65-F5344CB8AC3E}">
        <p14:creationId xmlns:p14="http://schemas.microsoft.com/office/powerpoint/2010/main" val="3929494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lgn="just">
              <a:buNone/>
            </a:pPr>
            <a:r>
              <a:rPr lang="es-ES_tradnl" dirty="0"/>
              <a:t>En este caso, para graficar planos o superficies no podemos utilizar la </a:t>
            </a:r>
            <a:r>
              <a:rPr lang="es-ES_tradnl" dirty="0" err="1"/>
              <a:t>función</a:t>
            </a:r>
            <a:r>
              <a:rPr lang="es-ES_tradnl" dirty="0"/>
              <a:t> </a:t>
            </a:r>
            <a:r>
              <a:rPr lang="es-ES_tradnl" i="1" dirty="0"/>
              <a:t>plot3</a:t>
            </a:r>
            <a:r>
              <a:rPr lang="es-ES_tradnl" dirty="0"/>
              <a:t>, sino las funciones </a:t>
            </a:r>
            <a:r>
              <a:rPr lang="es-ES_tradnl" i="1" dirty="0" err="1"/>
              <a:t>mesh</a:t>
            </a:r>
            <a:r>
              <a:rPr lang="es-ES_tradnl" i="1" dirty="0"/>
              <a:t> </a:t>
            </a:r>
            <a:r>
              <a:rPr lang="es-ES_tradnl" dirty="0"/>
              <a:t>o </a:t>
            </a:r>
            <a:r>
              <a:rPr lang="es-ES_tradnl" i="1" dirty="0"/>
              <a:t>surf</a:t>
            </a:r>
            <a:r>
              <a:rPr lang="es-ES_tradnl" dirty="0"/>
              <a:t>, las cuales tienen como argumentos de entrada </a:t>
            </a:r>
            <a:r>
              <a:rPr lang="es-ES_tradnl" dirty="0" err="1"/>
              <a:t>únicamente</a:t>
            </a:r>
            <a:r>
              <a:rPr lang="es-ES_tradnl" dirty="0"/>
              <a:t> las 3 matrices con las coordenadas de los ejes </a:t>
            </a:r>
            <a:r>
              <a:rPr lang="es-ES_tradnl" b="1" i="1" dirty="0"/>
              <a:t>x</a:t>
            </a:r>
            <a:r>
              <a:rPr lang="es-ES_tradnl" dirty="0"/>
              <a:t>, </a:t>
            </a:r>
            <a:r>
              <a:rPr lang="es-ES_tradnl" b="1" i="1" dirty="0"/>
              <a:t>y</a:t>
            </a:r>
            <a:r>
              <a:rPr lang="es-ES_tradnl" dirty="0"/>
              <a:t>, </a:t>
            </a:r>
            <a:r>
              <a:rPr lang="es-ES_tradnl" b="1" i="1" dirty="0"/>
              <a:t>z</a:t>
            </a:r>
            <a:r>
              <a:rPr lang="es-ES_tradnl" dirty="0"/>
              <a:t>. </a:t>
            </a:r>
            <a:endParaRPr lang="es-ES_tradnl" dirty="0" smtClean="0"/>
          </a:p>
          <a:p>
            <a:r>
              <a:rPr lang="es-ES_tradnl" dirty="0"/>
              <a:t>Por ejemplo, para graficar el plano formado por la </a:t>
            </a:r>
            <a:r>
              <a:rPr lang="es-ES_tradnl" dirty="0" err="1"/>
              <a:t>ecuación</a:t>
            </a:r>
            <a:r>
              <a:rPr lang="es-ES_tradnl" dirty="0"/>
              <a:t> 𝒛 = 𝟑𝒙 − 𝟐𝒚 con un intervalo en </a:t>
            </a:r>
            <a:r>
              <a:rPr lang="es-ES_tradnl" b="1" i="1" dirty="0"/>
              <a:t>x </a:t>
            </a:r>
            <a:r>
              <a:rPr lang="es-ES_tradnl" dirty="0"/>
              <a:t>de -1 a 1 y un intervalo para </a:t>
            </a:r>
            <a:r>
              <a:rPr lang="es-ES_tradnl" b="1" i="1" dirty="0"/>
              <a:t>y </a:t>
            </a:r>
            <a:r>
              <a:rPr lang="es-ES_tradnl" dirty="0"/>
              <a:t>de -3 a 3, se usa el siguiente </a:t>
            </a:r>
            <a:r>
              <a:rPr lang="es-ES_tradnl" dirty="0" err="1"/>
              <a:t>código</a:t>
            </a:r>
            <a:r>
              <a:rPr lang="es-ES_tradnl" dirty="0"/>
              <a:t>: </a:t>
            </a:r>
          </a:p>
        </p:txBody>
      </p:sp>
    </p:spTree>
    <p:extLst>
      <p:ext uri="{BB962C8B-B14F-4D97-AF65-F5344CB8AC3E}">
        <p14:creationId xmlns:p14="http://schemas.microsoft.com/office/powerpoint/2010/main" val="2906508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0-12-17 a la(s) 17.30.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874108"/>
          </a:xfrm>
          <a:prstGeom prst="rect">
            <a:avLst/>
          </a:prstGeom>
        </p:spPr>
      </p:pic>
      <p:pic>
        <p:nvPicPr>
          <p:cNvPr id="3" name="Imagen 2" descr="Captura de pantalla 2020-12-18 a la(s) 06.21.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62" y="1771790"/>
            <a:ext cx="8524485" cy="5086210"/>
          </a:xfrm>
          <a:prstGeom prst="rect">
            <a:avLst/>
          </a:prstGeom>
        </p:spPr>
      </p:pic>
    </p:spTree>
    <p:extLst>
      <p:ext uri="{BB962C8B-B14F-4D97-AF65-F5344CB8AC3E}">
        <p14:creationId xmlns:p14="http://schemas.microsoft.com/office/powerpoint/2010/main" val="3929494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2-18 a la(s) 06.05.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15" y="0"/>
            <a:ext cx="7848536" cy="6858000"/>
          </a:xfrm>
          <a:prstGeom prst="rect">
            <a:avLst/>
          </a:prstGeom>
        </p:spPr>
      </p:pic>
    </p:spTree>
    <p:extLst>
      <p:ext uri="{BB962C8B-B14F-4D97-AF65-F5344CB8AC3E}">
        <p14:creationId xmlns:p14="http://schemas.microsoft.com/office/powerpoint/2010/main" val="757223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20-12-18 a la(s) 06.26.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39" y="0"/>
            <a:ext cx="8206154" cy="6858000"/>
          </a:xfrm>
          <a:prstGeom prst="rect">
            <a:avLst/>
          </a:prstGeom>
        </p:spPr>
      </p:pic>
    </p:spTree>
    <p:extLst>
      <p:ext uri="{BB962C8B-B14F-4D97-AF65-F5344CB8AC3E}">
        <p14:creationId xmlns:p14="http://schemas.microsoft.com/office/powerpoint/2010/main" val="2153803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0-12-18 a la(s) 06.28.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615" y="0"/>
            <a:ext cx="7707923" cy="6858000"/>
          </a:xfrm>
          <a:prstGeom prst="rect">
            <a:avLst/>
          </a:prstGeom>
        </p:spPr>
      </p:pic>
    </p:spTree>
    <p:extLst>
      <p:ext uri="{BB962C8B-B14F-4D97-AF65-F5344CB8AC3E}">
        <p14:creationId xmlns:p14="http://schemas.microsoft.com/office/powerpoint/2010/main" val="270763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526645"/>
            <a:ext cx="8229600" cy="5886029"/>
          </a:xfrm>
        </p:spPr>
        <p:txBody>
          <a:bodyPr>
            <a:normAutofit fontScale="92500" lnSpcReduction="20000"/>
          </a:bodyPr>
          <a:lstStyle/>
          <a:p>
            <a:pPr marL="0" indent="0" algn="just">
              <a:buNone/>
            </a:pPr>
            <a:r>
              <a:rPr lang="es-ES_tradnl" dirty="0"/>
              <a:t>Sabemos que la </a:t>
            </a:r>
            <a:r>
              <a:rPr lang="es-ES_tradnl" dirty="0" err="1"/>
              <a:t>gráfica</a:t>
            </a:r>
            <a:r>
              <a:rPr lang="es-ES_tradnl" dirty="0"/>
              <a:t> obtenida con el </a:t>
            </a:r>
            <a:r>
              <a:rPr lang="es-ES_tradnl" dirty="0" err="1"/>
              <a:t>código</a:t>
            </a:r>
            <a:r>
              <a:rPr lang="es-ES_tradnl" dirty="0"/>
              <a:t> anterior produce lo que se conoce como “plano” debido a que la </a:t>
            </a:r>
            <a:r>
              <a:rPr lang="es-ES_tradnl" dirty="0" err="1"/>
              <a:t>ecuación</a:t>
            </a:r>
            <a:r>
              <a:rPr lang="es-ES_tradnl" dirty="0"/>
              <a:t> que lo forma es una </a:t>
            </a:r>
            <a:r>
              <a:rPr lang="es-ES_tradnl" dirty="0" err="1"/>
              <a:t>ecuación</a:t>
            </a:r>
            <a:r>
              <a:rPr lang="es-ES_tradnl" dirty="0"/>
              <a:t> lineal es decir tiene la forma 𝒛 = 𝒂𝒙 − 𝒃𝒚 + 𝒄, donde </a:t>
            </a:r>
            <a:r>
              <a:rPr lang="es-ES_tradnl" b="1" dirty="0"/>
              <a:t>a</a:t>
            </a:r>
            <a:r>
              <a:rPr lang="es-ES_tradnl" dirty="0"/>
              <a:t>, </a:t>
            </a:r>
            <a:r>
              <a:rPr lang="es-ES_tradnl" b="1" dirty="0"/>
              <a:t>b </a:t>
            </a:r>
            <a:r>
              <a:rPr lang="es-ES_tradnl" dirty="0"/>
              <a:t>y </a:t>
            </a:r>
            <a:r>
              <a:rPr lang="es-ES_tradnl" b="1" dirty="0"/>
              <a:t>c </a:t>
            </a:r>
            <a:r>
              <a:rPr lang="es-ES_tradnl" dirty="0"/>
              <a:t>son constantes y como se ve no tienen ninguna </a:t>
            </a:r>
            <a:r>
              <a:rPr lang="es-ES_tradnl" dirty="0" err="1"/>
              <a:t>función</a:t>
            </a:r>
            <a:r>
              <a:rPr lang="es-ES_tradnl" dirty="0"/>
              <a:t> </a:t>
            </a:r>
            <a:r>
              <a:rPr lang="es-ES_tradnl" dirty="0" err="1"/>
              <a:t>matemática</a:t>
            </a:r>
            <a:r>
              <a:rPr lang="es-ES_tradnl" dirty="0"/>
              <a:t> no lineal. Por otra parte, </a:t>
            </a:r>
            <a:r>
              <a:rPr lang="es-ES_tradnl" dirty="0" err="1"/>
              <a:t>también</a:t>
            </a:r>
            <a:r>
              <a:rPr lang="es-ES_tradnl" dirty="0"/>
              <a:t> podemos construir superficies, las cuales como has de imaginar, se grafican expresiones que contienen funciones no lineales. </a:t>
            </a:r>
            <a:endParaRPr lang="es-ES_tradnl" dirty="0" smtClean="0"/>
          </a:p>
          <a:p>
            <a:pPr marL="0" indent="0">
              <a:buNone/>
            </a:pPr>
            <a:endParaRPr lang="es-ES_tradnl" dirty="0" smtClean="0"/>
          </a:p>
          <a:p>
            <a:pPr marL="0" indent="0">
              <a:buNone/>
            </a:pPr>
            <a:r>
              <a:rPr lang="es-ES_tradnl" dirty="0" smtClean="0"/>
              <a:t>Un </a:t>
            </a:r>
            <a:r>
              <a:rPr lang="es-ES_tradnl" dirty="0"/>
              <a:t>ejemplo de </a:t>
            </a:r>
            <a:r>
              <a:rPr lang="es-ES_tradnl" dirty="0" err="1"/>
              <a:t>gráfica</a:t>
            </a:r>
            <a:r>
              <a:rPr lang="es-ES_tradnl" dirty="0"/>
              <a:t> de superficies entonces </a:t>
            </a:r>
            <a:r>
              <a:rPr lang="es-ES_tradnl" dirty="0" err="1"/>
              <a:t>sería</a:t>
            </a:r>
            <a:r>
              <a:rPr lang="es-ES_tradnl" dirty="0"/>
              <a:t> la </a:t>
            </a:r>
            <a:r>
              <a:rPr lang="es-ES_tradnl" dirty="0" err="1"/>
              <a:t>gráfica</a:t>
            </a:r>
            <a:r>
              <a:rPr lang="es-ES_tradnl" dirty="0"/>
              <a:t> de la siguiente </a:t>
            </a:r>
            <a:r>
              <a:rPr lang="es-ES_tradnl" dirty="0" err="1"/>
              <a:t>función</a:t>
            </a:r>
            <a:r>
              <a:rPr lang="es-ES_tradnl" dirty="0"/>
              <a:t> en un intervalo en </a:t>
            </a:r>
            <a:r>
              <a:rPr lang="es-ES_tradnl" b="1" i="1" dirty="0"/>
              <a:t>x </a:t>
            </a:r>
            <a:r>
              <a:rPr lang="es-ES_tradnl" dirty="0"/>
              <a:t>de -5 a 5 y un intervalo para </a:t>
            </a:r>
            <a:r>
              <a:rPr lang="es-ES_tradnl" b="1" i="1" dirty="0"/>
              <a:t>y </a:t>
            </a:r>
            <a:r>
              <a:rPr lang="es-ES_tradnl" dirty="0"/>
              <a:t>de 0 a 3, para la cual se utiliza el </a:t>
            </a:r>
            <a:r>
              <a:rPr lang="es-ES_tradnl" dirty="0" err="1"/>
              <a:t>código</a:t>
            </a:r>
            <a:r>
              <a:rPr lang="es-ES_tradnl" dirty="0"/>
              <a:t> de abajo. </a:t>
            </a:r>
            <a:endParaRPr lang="es-ES_tradnl" dirty="0" smtClean="0"/>
          </a:p>
          <a:p>
            <a:endParaRPr lang="es-ES" dirty="0"/>
          </a:p>
        </p:txBody>
      </p:sp>
    </p:spTree>
    <p:extLst>
      <p:ext uri="{BB962C8B-B14F-4D97-AF65-F5344CB8AC3E}">
        <p14:creationId xmlns:p14="http://schemas.microsoft.com/office/powerpoint/2010/main" val="2906508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0-12-17 a la(s) 17.31.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944077"/>
          </a:xfrm>
          <a:prstGeom prst="rect">
            <a:avLst/>
          </a:prstGeom>
        </p:spPr>
      </p:pic>
      <p:pic>
        <p:nvPicPr>
          <p:cNvPr id="3" name="Imagen 2" descr="Captura de pantalla 2020-12-17 a la(s) 17.31.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52" y="5899579"/>
            <a:ext cx="8978348" cy="812494"/>
          </a:xfrm>
          <a:prstGeom prst="rect">
            <a:avLst/>
          </a:prstGeom>
        </p:spPr>
      </p:pic>
      <p:pic>
        <p:nvPicPr>
          <p:cNvPr id="4" name="Imagen 3" descr="Captura de pantalla 2020-12-18 a la(s) 06.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9" y="1787770"/>
            <a:ext cx="6662616" cy="4200768"/>
          </a:xfrm>
          <a:prstGeom prst="rect">
            <a:avLst/>
          </a:prstGeom>
        </p:spPr>
      </p:pic>
    </p:spTree>
    <p:extLst>
      <p:ext uri="{BB962C8B-B14F-4D97-AF65-F5344CB8AC3E}">
        <p14:creationId xmlns:p14="http://schemas.microsoft.com/office/powerpoint/2010/main" val="3929494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456481" y="393588"/>
            <a:ext cx="8228160" cy="899198"/>
          </a:xfrm>
          <a:ln/>
        </p:spPr>
        <p:txBody>
          <a:bodyPr tIns="32004">
            <a:normAutofit/>
          </a:body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s-ES" sz="3600" dirty="0" smtClean="0"/>
              <a:t>Suma de un escalar y un vector</a:t>
            </a:r>
            <a:endParaRPr lang="es-ES" sz="3600" dirty="0"/>
          </a:p>
        </p:txBody>
      </p:sp>
      <p:sp>
        <p:nvSpPr>
          <p:cNvPr id="25602" name="Text Box 2"/>
          <p:cNvSpPr txBox="1">
            <a:spLocks noChangeArrowheads="1"/>
          </p:cNvSpPr>
          <p:nvPr/>
        </p:nvSpPr>
        <p:spPr bwMode="auto">
          <a:xfrm>
            <a:off x="2457489" y="1550227"/>
            <a:ext cx="3972085" cy="664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a:t>3 </a:t>
            </a:r>
            <a:r>
              <a:rPr lang="es-ES" sz="3600" dirty="0" smtClean="0"/>
              <a:t>+ [</a:t>
            </a:r>
            <a:r>
              <a:rPr lang="es-ES" sz="3600" dirty="0" smtClean="0">
                <a:solidFill>
                  <a:srgbClr val="E40072"/>
                </a:solidFill>
              </a:rPr>
              <a:t>2</a:t>
            </a:r>
            <a:r>
              <a:rPr lang="es-ES" sz="3600" dirty="0"/>
              <a:t>, </a:t>
            </a:r>
            <a:r>
              <a:rPr lang="es-ES" sz="3600" dirty="0">
                <a:solidFill>
                  <a:srgbClr val="0000DC"/>
                </a:solidFill>
              </a:rPr>
              <a:t>5.1</a:t>
            </a:r>
            <a:r>
              <a:rPr lang="es-ES" sz="3600" dirty="0"/>
              <a:t>, </a:t>
            </a:r>
            <a:r>
              <a:rPr lang="es-ES" sz="3600" dirty="0" smtClean="0">
                <a:solidFill>
                  <a:srgbClr val="FE7F00"/>
                </a:solidFill>
              </a:rPr>
              <a:t>7</a:t>
            </a:r>
            <a:r>
              <a:rPr lang="es-ES" sz="3600" dirty="0"/>
              <a:t>]</a:t>
            </a:r>
            <a:r>
              <a:rPr lang="es-ES" sz="3600" dirty="0" smtClean="0"/>
              <a:t> =</a:t>
            </a:r>
            <a:r>
              <a:rPr lang="es-ES" sz="3600" dirty="0" smtClean="0">
                <a:solidFill>
                  <a:srgbClr val="E8E8E8"/>
                </a:solidFill>
              </a:rPr>
              <a:t> </a:t>
            </a:r>
            <a:endParaRPr lang="es-ES" sz="3600" dirty="0">
              <a:solidFill>
                <a:srgbClr val="E8E8E8"/>
              </a:solidFill>
            </a:endParaRPr>
          </a:p>
        </p:txBody>
      </p:sp>
      <p:sp>
        <p:nvSpPr>
          <p:cNvPr id="4" name="Text Box 2"/>
          <p:cNvSpPr txBox="1">
            <a:spLocks noChangeArrowheads="1"/>
          </p:cNvSpPr>
          <p:nvPr/>
        </p:nvSpPr>
        <p:spPr bwMode="auto">
          <a:xfrm>
            <a:off x="2003904" y="2529151"/>
            <a:ext cx="5899823" cy="657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a:t>[3 + </a:t>
            </a:r>
            <a:r>
              <a:rPr lang="es-ES" sz="3600" dirty="0" smtClean="0">
                <a:solidFill>
                  <a:srgbClr val="E40072"/>
                </a:solidFill>
              </a:rPr>
              <a:t>2</a:t>
            </a:r>
            <a:r>
              <a:rPr lang="es-ES" sz="3600" dirty="0"/>
              <a:t>, 3 + </a:t>
            </a:r>
            <a:r>
              <a:rPr lang="es-ES" sz="3600" dirty="0" smtClean="0">
                <a:solidFill>
                  <a:srgbClr val="0000DC"/>
                </a:solidFill>
              </a:rPr>
              <a:t>5.1</a:t>
            </a:r>
            <a:r>
              <a:rPr lang="es-ES" sz="3600" dirty="0"/>
              <a:t>, 3 +  </a:t>
            </a:r>
            <a:r>
              <a:rPr lang="es-ES" sz="3600" dirty="0" smtClean="0">
                <a:solidFill>
                  <a:srgbClr val="FE7F00"/>
                </a:solidFill>
              </a:rPr>
              <a:t>7</a:t>
            </a:r>
            <a:r>
              <a:rPr lang="es-ES" sz="3600" dirty="0"/>
              <a:t>]</a:t>
            </a:r>
            <a:r>
              <a:rPr lang="es-ES" sz="3600" dirty="0" smtClean="0"/>
              <a:t> =</a:t>
            </a:r>
            <a:r>
              <a:rPr lang="es-ES" sz="3600" dirty="0" smtClean="0">
                <a:solidFill>
                  <a:srgbClr val="E8E8E8"/>
                </a:solidFill>
              </a:rPr>
              <a:t> </a:t>
            </a:r>
            <a:endParaRPr lang="es-ES" sz="3600" dirty="0">
              <a:solidFill>
                <a:srgbClr val="E8E8E8"/>
              </a:solidFill>
            </a:endParaRPr>
          </a:p>
        </p:txBody>
      </p:sp>
      <p:sp>
        <p:nvSpPr>
          <p:cNvPr id="6" name="Text Box 2"/>
          <p:cNvSpPr txBox="1">
            <a:spLocks noChangeArrowheads="1"/>
          </p:cNvSpPr>
          <p:nvPr/>
        </p:nvSpPr>
        <p:spPr bwMode="auto">
          <a:xfrm>
            <a:off x="2609889" y="3380980"/>
            <a:ext cx="3972085" cy="664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2004"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Arial" charset="0"/>
                <a:ea typeface="ＭＳ Ｐゴシック" charset="0"/>
                <a:cs typeface="PingFang SC" charset="0"/>
              </a:defRPr>
            </a:lvl9pPr>
          </a:lstStyle>
          <a:p>
            <a:pPr algn="ctr"/>
            <a:r>
              <a:rPr lang="es-ES" sz="3600" dirty="0" smtClean="0"/>
              <a:t>[</a:t>
            </a:r>
            <a:r>
              <a:rPr lang="es-ES" sz="3600" dirty="0" smtClean="0">
                <a:solidFill>
                  <a:srgbClr val="E40072"/>
                </a:solidFill>
              </a:rPr>
              <a:t>5</a:t>
            </a:r>
            <a:r>
              <a:rPr lang="es-ES" sz="3600" dirty="0" smtClean="0"/>
              <a:t>, </a:t>
            </a:r>
            <a:r>
              <a:rPr lang="es-ES" sz="3600" dirty="0" smtClean="0">
                <a:solidFill>
                  <a:srgbClr val="0000DC"/>
                </a:solidFill>
              </a:rPr>
              <a:t>8.1</a:t>
            </a:r>
            <a:r>
              <a:rPr lang="es-ES" sz="3600" dirty="0" smtClean="0"/>
              <a:t>,</a:t>
            </a:r>
            <a:r>
              <a:rPr lang="es-ES" sz="3600" dirty="0" smtClean="0">
                <a:solidFill>
                  <a:srgbClr val="FE7F00"/>
                </a:solidFill>
              </a:rPr>
              <a:t>10</a:t>
            </a:r>
            <a:r>
              <a:rPr lang="es-ES" sz="3600" dirty="0" smtClean="0"/>
              <a:t>]</a:t>
            </a:r>
            <a:endParaRPr lang="es-ES" sz="3600" dirty="0">
              <a:solidFill>
                <a:srgbClr val="E8E8E8"/>
              </a:solidFill>
            </a:endParaRPr>
          </a:p>
        </p:txBody>
      </p:sp>
      <p:sp>
        <p:nvSpPr>
          <p:cNvPr id="7" name="Rectangle 1"/>
          <p:cNvSpPr txBox="1">
            <a:spLocks noChangeArrowheads="1"/>
          </p:cNvSpPr>
          <p:nvPr/>
        </p:nvSpPr>
        <p:spPr>
          <a:xfrm>
            <a:off x="456481" y="4297945"/>
            <a:ext cx="8228160" cy="2177322"/>
          </a:xfrm>
          <a:prstGeom prst="rect">
            <a:avLst/>
          </a:prstGeom>
          <a:ln/>
        </p:spPr>
        <p:txBody>
          <a:bodyPr vert="horz" lIns="91440" tIns="32004"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es-ES" sz="3600" dirty="0" smtClean="0"/>
              <a:t>En física esta operación no se puede llevar acabo, pero en matemáticas a los vectores con esta propiedad se les llama </a:t>
            </a:r>
            <a:r>
              <a:rPr lang="es-ES" sz="3600" dirty="0" err="1" smtClean="0"/>
              <a:t>cuaterniones</a:t>
            </a:r>
            <a:r>
              <a:rPr lang="es-ES" sz="3600" dirty="0" smtClean="0"/>
              <a:t> y facilitan la programación</a:t>
            </a:r>
            <a:endParaRPr lang="es-ES" sz="3600" dirty="0"/>
          </a:p>
        </p:txBody>
      </p:sp>
    </p:spTree>
    <p:extLst>
      <p:ext uri="{BB962C8B-B14F-4D97-AF65-F5344CB8AC3E}">
        <p14:creationId xmlns:p14="http://schemas.microsoft.com/office/powerpoint/2010/main" val="224835516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Como dar formato a las gráficas</a:t>
            </a:r>
            <a:endParaRPr lang="es-ES" dirty="0"/>
          </a:p>
        </p:txBody>
      </p:sp>
      <p:sp>
        <p:nvSpPr>
          <p:cNvPr id="3" name="Marcador de contenido 2"/>
          <p:cNvSpPr>
            <a:spLocks noGrp="1"/>
          </p:cNvSpPr>
          <p:nvPr>
            <p:ph idx="1"/>
          </p:nvPr>
        </p:nvSpPr>
        <p:spPr/>
        <p:txBody>
          <a:bodyPr>
            <a:normAutofit fontScale="92500" lnSpcReduction="20000"/>
          </a:bodyPr>
          <a:lstStyle/>
          <a:p>
            <a:pPr algn="just"/>
            <a:r>
              <a:rPr lang="es-ES_tradnl" dirty="0" err="1"/>
              <a:t>Matlab</a:t>
            </a:r>
            <a:r>
              <a:rPr lang="es-ES_tradnl" dirty="0"/>
              <a:t> es reconocido por ser una muy buena herramienta para generar </a:t>
            </a:r>
            <a:r>
              <a:rPr lang="es-ES_tradnl" dirty="0" err="1"/>
              <a:t>gráficas</a:t>
            </a:r>
            <a:r>
              <a:rPr lang="es-ES_tradnl" dirty="0"/>
              <a:t> y todas son casi completamente personalizables, para poder hacer esto teclea el comando </a:t>
            </a:r>
            <a:r>
              <a:rPr lang="es-ES_tradnl" b="1" dirty="0" err="1"/>
              <a:t>plottools</a:t>
            </a:r>
            <a:r>
              <a:rPr lang="es-ES_tradnl" b="1" dirty="0"/>
              <a:t> </a:t>
            </a:r>
            <a:r>
              <a:rPr lang="es-ES_tradnl" dirty="0"/>
              <a:t>en el </a:t>
            </a:r>
            <a:r>
              <a:rPr lang="es-ES_tradnl" i="1" dirty="0" err="1"/>
              <a:t>command</a:t>
            </a:r>
            <a:r>
              <a:rPr lang="es-ES_tradnl" i="1" dirty="0"/>
              <a:t> </a:t>
            </a:r>
            <a:r>
              <a:rPr lang="es-ES_tradnl" i="1" dirty="0" err="1"/>
              <a:t>window</a:t>
            </a:r>
            <a:r>
              <a:rPr lang="es-ES_tradnl" dirty="0"/>
              <a:t>, </a:t>
            </a:r>
            <a:r>
              <a:rPr lang="es-ES_tradnl" dirty="0" err="1"/>
              <a:t>verás</a:t>
            </a:r>
            <a:r>
              <a:rPr lang="es-ES_tradnl" dirty="0"/>
              <a:t> una ventana que permite personalizar la </a:t>
            </a:r>
            <a:r>
              <a:rPr lang="es-ES_tradnl" dirty="0" err="1"/>
              <a:t>gráfica</a:t>
            </a:r>
            <a:r>
              <a:rPr lang="es-ES_tradnl" dirty="0"/>
              <a:t>, es decir, </a:t>
            </a:r>
            <a:r>
              <a:rPr lang="es-ES_tradnl" dirty="0" err="1"/>
              <a:t>podrás</a:t>
            </a:r>
            <a:r>
              <a:rPr lang="es-ES_tradnl" dirty="0"/>
              <a:t> cambiar colores, tipo de </a:t>
            </a:r>
            <a:r>
              <a:rPr lang="es-ES_tradnl" dirty="0" err="1"/>
              <a:t>línea</a:t>
            </a:r>
            <a:r>
              <a:rPr lang="es-ES_tradnl" dirty="0"/>
              <a:t>, agregar </a:t>
            </a:r>
            <a:r>
              <a:rPr lang="es-ES_tradnl" dirty="0" err="1"/>
              <a:t>títulos</a:t>
            </a:r>
            <a:r>
              <a:rPr lang="es-ES_tradnl" dirty="0"/>
              <a:t> a los ejes e incluso modificar las variables graficadas. Ahora te toca a ti, explora todas las posibilidades con alguna </a:t>
            </a:r>
            <a:r>
              <a:rPr lang="es-ES_tradnl" dirty="0" err="1"/>
              <a:t>gráfica</a:t>
            </a:r>
            <a:r>
              <a:rPr lang="es-ES_tradnl" dirty="0"/>
              <a:t> y observa </a:t>
            </a:r>
            <a:r>
              <a:rPr lang="es-ES_tradnl" dirty="0" err="1"/>
              <a:t>cómo</a:t>
            </a:r>
            <a:r>
              <a:rPr lang="es-ES_tradnl" dirty="0"/>
              <a:t> funciona, esta herramienta es muy intuitiva seguro que la </a:t>
            </a:r>
            <a:r>
              <a:rPr lang="es-ES_tradnl" dirty="0" err="1"/>
              <a:t>podrás</a:t>
            </a:r>
            <a:r>
              <a:rPr lang="es-ES_tradnl" dirty="0"/>
              <a:t> usar sin problemas. </a:t>
            </a:r>
            <a:endParaRPr lang="es-ES_tradnl" dirty="0" smtClean="0"/>
          </a:p>
          <a:p>
            <a:endParaRPr lang="es-ES" dirty="0"/>
          </a:p>
        </p:txBody>
      </p:sp>
    </p:spTree>
    <p:extLst>
      <p:ext uri="{BB962C8B-B14F-4D97-AF65-F5344CB8AC3E}">
        <p14:creationId xmlns:p14="http://schemas.microsoft.com/office/powerpoint/2010/main" val="2906508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57200" y="515931"/>
            <a:ext cx="8229600" cy="4525963"/>
          </a:xfrm>
        </p:spPr>
        <p:txBody>
          <a:bodyPr/>
          <a:lstStyle/>
          <a:p>
            <a:pPr marL="0" indent="0" algn="just">
              <a:buNone/>
            </a:pPr>
            <a:r>
              <a:rPr lang="es-ES_tradnl" dirty="0" err="1"/>
              <a:t>También</a:t>
            </a:r>
            <a:r>
              <a:rPr lang="es-ES_tradnl" dirty="0"/>
              <a:t>, puedes personalizar la </a:t>
            </a:r>
            <a:r>
              <a:rPr lang="es-ES_tradnl" dirty="0" err="1"/>
              <a:t>gráfica</a:t>
            </a:r>
            <a:r>
              <a:rPr lang="es-ES_tradnl" dirty="0"/>
              <a:t> utilizando </a:t>
            </a:r>
            <a:r>
              <a:rPr lang="es-ES_tradnl" dirty="0" err="1"/>
              <a:t>código</a:t>
            </a:r>
            <a:r>
              <a:rPr lang="es-ES_tradnl" dirty="0"/>
              <a:t> para esto teclea el comando </a:t>
            </a:r>
            <a:r>
              <a:rPr lang="es-ES_tradnl" b="1" dirty="0"/>
              <a:t>set(</a:t>
            </a:r>
            <a:r>
              <a:rPr lang="es-ES_tradnl" b="1" dirty="0" err="1"/>
              <a:t>gcf</a:t>
            </a:r>
            <a:r>
              <a:rPr lang="es-ES_tradnl" b="1" dirty="0"/>
              <a:t>) </a:t>
            </a:r>
            <a:r>
              <a:rPr lang="es-ES_tradnl" dirty="0"/>
              <a:t>en el </a:t>
            </a:r>
            <a:r>
              <a:rPr lang="es-ES_tradnl" i="1" dirty="0" err="1"/>
              <a:t>command</a:t>
            </a:r>
            <a:r>
              <a:rPr lang="es-ES_tradnl" i="1" dirty="0"/>
              <a:t> </a:t>
            </a:r>
            <a:r>
              <a:rPr lang="es-ES_tradnl" i="1" dirty="0" err="1"/>
              <a:t>window</a:t>
            </a:r>
            <a:r>
              <a:rPr lang="es-ES_tradnl" dirty="0"/>
              <a:t>, se </a:t>
            </a:r>
            <a:r>
              <a:rPr lang="es-ES_tradnl" dirty="0" err="1"/>
              <a:t>enlistarán</a:t>
            </a:r>
            <a:r>
              <a:rPr lang="es-ES_tradnl" dirty="0"/>
              <a:t> todos los campos que se pueden modificar en una </a:t>
            </a:r>
            <a:r>
              <a:rPr lang="es-ES_tradnl" dirty="0" err="1"/>
              <a:t>gráfica</a:t>
            </a:r>
            <a:r>
              <a:rPr lang="es-ES_tradnl" dirty="0"/>
              <a:t> siendo el </a:t>
            </a:r>
            <a:r>
              <a:rPr lang="es-ES_tradnl" dirty="0" err="1"/>
              <a:t>más</a:t>
            </a:r>
            <a:r>
              <a:rPr lang="es-ES_tradnl" dirty="0"/>
              <a:t> </a:t>
            </a:r>
            <a:r>
              <a:rPr lang="es-ES_tradnl" dirty="0" err="1"/>
              <a:t>común</a:t>
            </a:r>
            <a:r>
              <a:rPr lang="es-ES_tradnl" dirty="0"/>
              <a:t> el campo </a:t>
            </a:r>
            <a:r>
              <a:rPr lang="es-ES_tradnl" dirty="0">
                <a:solidFill>
                  <a:srgbClr val="0000FF"/>
                </a:solidFill>
              </a:rPr>
              <a:t>'Color'</a:t>
            </a:r>
            <a:r>
              <a:rPr lang="es-ES_tradnl" dirty="0"/>
              <a:t>, por ejemplo, para modificarlo podemos realizar lo siguiente: </a:t>
            </a:r>
            <a:endParaRPr lang="es-ES_tradnl" dirty="0" smtClean="0"/>
          </a:p>
          <a:p>
            <a:endParaRPr lang="es-ES" dirty="0"/>
          </a:p>
        </p:txBody>
      </p:sp>
    </p:spTree>
    <p:extLst>
      <p:ext uri="{BB962C8B-B14F-4D97-AF65-F5344CB8AC3E}">
        <p14:creationId xmlns:p14="http://schemas.microsoft.com/office/powerpoint/2010/main" val="2906508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aptura de pantalla 2020-12-17 a la(s) 17.41.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347"/>
            <a:ext cx="9144000" cy="4927824"/>
          </a:xfrm>
          <a:prstGeom prst="rect">
            <a:avLst/>
          </a:prstGeom>
        </p:spPr>
      </p:pic>
    </p:spTree>
    <p:extLst>
      <p:ext uri="{BB962C8B-B14F-4D97-AF65-F5344CB8AC3E}">
        <p14:creationId xmlns:p14="http://schemas.microsoft.com/office/powerpoint/2010/main" val="3929494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2020-12-18 a la(s) 05.59.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09" y="488462"/>
            <a:ext cx="8624782" cy="5842000"/>
          </a:xfrm>
          <a:prstGeom prst="rect">
            <a:avLst/>
          </a:prstGeom>
        </p:spPr>
      </p:pic>
    </p:spTree>
    <p:extLst>
      <p:ext uri="{BB962C8B-B14F-4D97-AF65-F5344CB8AC3E}">
        <p14:creationId xmlns:p14="http://schemas.microsoft.com/office/powerpoint/2010/main" val="862152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2021-03-11 a la(s) 18.08.19.png"/>
          <p:cNvPicPr>
            <a:picLocks noChangeAspect="1"/>
          </p:cNvPicPr>
          <p:nvPr/>
        </p:nvPicPr>
        <p:blipFill rotWithShape="1">
          <a:blip r:embed="rId2">
            <a:extLst>
              <a:ext uri="{28A0092B-C50C-407E-A947-70E740481C1C}">
                <a14:useLocalDpi xmlns:a14="http://schemas.microsoft.com/office/drawing/2010/main" val="0"/>
              </a:ext>
            </a:extLst>
          </a:blip>
          <a:srcRect r="8356"/>
          <a:stretch/>
        </p:blipFill>
        <p:spPr>
          <a:xfrm>
            <a:off x="283491" y="883863"/>
            <a:ext cx="8618124" cy="4139856"/>
          </a:xfrm>
          <a:prstGeom prst="rect">
            <a:avLst/>
          </a:prstGeom>
        </p:spPr>
      </p:pic>
    </p:spTree>
    <p:extLst>
      <p:ext uri="{BB962C8B-B14F-4D97-AF65-F5344CB8AC3E}">
        <p14:creationId xmlns:p14="http://schemas.microsoft.com/office/powerpoint/2010/main" val="33019645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2273</TotalTime>
  <Words>3120</Words>
  <Application>Microsoft Macintosh PowerPoint</Application>
  <PresentationFormat>Presentación en pantalla (4:3)</PresentationFormat>
  <Paragraphs>189</Paragraphs>
  <Slides>83</Slides>
  <Notes>8</Notes>
  <HiddenSlides>0</HiddenSlides>
  <MMClips>1</MMClips>
  <ScaleCrop>false</ScaleCrop>
  <HeadingPairs>
    <vt:vector size="4" baseType="variant">
      <vt:variant>
        <vt:lpstr>Tema</vt:lpstr>
      </vt:variant>
      <vt:variant>
        <vt:i4>1</vt:i4>
      </vt:variant>
      <vt:variant>
        <vt:lpstr>Títulos de diapositiva</vt:lpstr>
      </vt:variant>
      <vt:variant>
        <vt:i4>83</vt:i4>
      </vt:variant>
    </vt:vector>
  </HeadingPairs>
  <TitlesOfParts>
    <vt:vector size="84" baseType="lpstr">
      <vt:lpstr>Tema de Office</vt:lpstr>
      <vt:lpstr>Presentación de PowerPoint</vt:lpstr>
      <vt:lpstr>Diferencia entre los vectores de programación y los vectores físicos </vt:lpstr>
      <vt:lpstr>Vector en programación vs vector físico</vt:lpstr>
      <vt:lpstr>Componentes de los vectores matemáticos</vt:lpstr>
      <vt:lpstr>A mayor número de iterciones, más parecido es un vector matemático a uno físico</vt:lpstr>
      <vt:lpstr>Los vectores en programación pueden tener tantos puntos como se desee, al grado que ya no se detecta la diferencia entre ambos vectores. Aunque un vector más grande involucra más gasto de memoria RAM</vt:lpstr>
      <vt:lpstr>Formas de ingresar un vector a Maltalb</vt:lpstr>
      <vt:lpstr>Suma de un escalar y un vector</vt:lpstr>
      <vt:lpstr>Presentación de PowerPoint</vt:lpstr>
      <vt:lpstr>Cuando se multiplica un numero cualquiera (llamado escalar), por un vector, este número multiplica a cada dimensión </vt:lpstr>
      <vt:lpstr>Cuando se multiplica un numero cualquiera (llamado escalar), por un vector, este número multiplica a cada dimensión </vt:lpstr>
      <vt:lpstr>Cuando se multiplica un numero cualquiera (llamado escalar), por un vector, este número multiplica a cada dimensión </vt:lpstr>
      <vt:lpstr>Cuando se multiplica un numero cualquiera (llamado escalar), por un vector, este número multiplica a cada dimensión </vt:lpstr>
      <vt:lpstr>Cuando se multiplica un numero cualquiera (llamado escalar), por un vector, este número multiplica a cada dimensión </vt:lpstr>
      <vt:lpstr>Cuando se multiplica un numero cualquiera (llamado escalar), por un vector, este número multiplica a cada dimensión </vt:lpstr>
      <vt:lpstr>Presentación de PowerPoint</vt:lpstr>
      <vt:lpstr>Formas de leer los vectores</vt:lpstr>
      <vt:lpstr>Comandos para conocer vectores</vt:lpstr>
      <vt:lpstr>Suma de vectores (y resta)</vt:lpstr>
      <vt:lpstr>Formas de ingresar vectores a Matlab</vt:lpstr>
      <vt:lpstr>Construir vectores a partir de funciones </vt:lpstr>
      <vt:lpstr>Ejemplo 2 del uso de “:”</vt:lpstr>
      <vt:lpstr>Comando linspace (Espaciamiento lineal)</vt:lpstr>
      <vt:lpstr>Se pueden construir vectores equivalentes con ambas funciones </vt:lpstr>
      <vt:lpstr>Operaciones con vectores</vt:lpstr>
      <vt:lpstr>Comando plot(X,Y)</vt:lpstr>
      <vt:lpstr>Presentación de PowerPoint</vt:lpstr>
      <vt:lpstr>Presentación de PowerPoint</vt:lpstr>
      <vt:lpstr>Comando plot(X,Y,‘S’)</vt:lpstr>
      <vt:lpstr>Presentación de PowerPoint</vt:lpstr>
      <vt:lpstr>Gráficas 2D por sustitución directa</vt:lpstr>
      <vt:lpstr>Uso de “:” vs “linspace”</vt:lpstr>
      <vt:lpstr>Comando:   xlabel(‘titulo del eje x’)</vt:lpstr>
      <vt:lpstr>Comando:   xlabel(‘titulo del eje x’)</vt:lpstr>
      <vt:lpstr>Comando:   ylabel(‘titulo del eje y’)</vt:lpstr>
      <vt:lpstr>Comando:   title(‘titulo del gráfico’)</vt:lpstr>
      <vt:lpstr>Comando:   grid on/off</vt:lpstr>
      <vt:lpstr>Comando:   legend(‘agrega un rótulo’)</vt:lpstr>
      <vt:lpstr>Más gráficas en la misma hold on (hold on/off) Para usar hold, hay que crear un nuevo vector</vt:lpstr>
      <vt:lpstr>Presentación de PowerPoint</vt:lpstr>
      <vt:lpstr>Gráficas de funciones simbólicas en dos dimensiones</vt:lpstr>
      <vt:lpstr>Presentación de PowerPoint</vt:lpstr>
      <vt:lpstr>Presentación de PowerPoint</vt:lpstr>
      <vt:lpstr>Presentación de PowerPoint</vt:lpstr>
      <vt:lpstr>Presentación de PowerPoint</vt:lpstr>
      <vt:lpstr>Presentación de PowerPoint</vt:lpstr>
      <vt:lpstr>Presentación de PowerPoint</vt:lpstr>
      <vt:lpstr>Gráfica de funciones inline en dos dimensiones</vt:lpstr>
      <vt:lpstr>Presentación de PowerPoint</vt:lpstr>
      <vt:lpstr>Presentación de PowerPoint</vt:lpstr>
      <vt:lpstr>Presentación de PowerPoint</vt:lpstr>
      <vt:lpstr>Presentación de PowerPoint</vt:lpstr>
      <vt:lpstr>grid on</vt:lpstr>
      <vt:lpstr>Presentación de PowerPoint</vt:lpstr>
      <vt:lpstr>Presentación de PowerPoint</vt:lpstr>
      <vt:lpstr>Presentación de PowerPoint</vt:lpstr>
      <vt:lpstr>Presentación de PowerPoint</vt:lpstr>
      <vt:lpstr>Presentación de PowerPoint</vt:lpstr>
      <vt:lpstr>Interfaz gráfica avanzada:</vt:lpstr>
      <vt:lpstr>Tipos de alfanuméricos</vt:lpstr>
      <vt:lpstr>plot3(x,y,z,’p’)  vs plot3(x,y,z,’-k’)</vt:lpstr>
      <vt:lpstr>GRÁFICAS EN 3D, (x, y, z)</vt:lpstr>
      <vt:lpstr>GRÁFICAS EN 3D, (x, y, z)</vt:lpstr>
      <vt:lpstr>Por ejemplo, sabemos que la función 𝒇(𝒙) = 𝒂𝒙𝟐 + 𝒃𝒙 + 𝒄 nos produce una gráfica muy particular a la cuál se le conoce como parábola.  </vt:lpstr>
      <vt:lpstr>Presentación de PowerPoint</vt:lpstr>
      <vt:lpstr>Presentación de PowerPoint</vt:lpstr>
      <vt:lpstr>Presentación de PowerPoint</vt:lpstr>
      <vt:lpstr>Contorno de la gráfica box on (box on/off)</vt:lpstr>
      <vt:lpstr>Presentación de PowerPoint</vt:lpstr>
      <vt:lpstr>Gráfica de planos y superficies</vt:lpstr>
      <vt:lpstr>[X, Y] = meshgrid(x,y)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Como dar formato a las gráficas</vt:lpstr>
      <vt:lpstr>Presentación de PowerPoint</vt:lpstr>
      <vt:lpstr>Presentación de PowerPoint</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Interfas grafica</dc:title>
  <dc:creator>Os</dc:creator>
  <cp:lastModifiedBy>Os</cp:lastModifiedBy>
  <cp:revision>54</cp:revision>
  <dcterms:created xsi:type="dcterms:W3CDTF">2020-12-17T03:19:43Z</dcterms:created>
  <dcterms:modified xsi:type="dcterms:W3CDTF">2021-03-17T04:41:39Z</dcterms:modified>
</cp:coreProperties>
</file>